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580" r:id="rId3"/>
    <p:sldId id="559" r:id="rId4"/>
    <p:sldId id="469" r:id="rId5"/>
    <p:sldId id="491" r:id="rId6"/>
    <p:sldId id="560" r:id="rId7"/>
    <p:sldId id="539" r:id="rId8"/>
    <p:sldId id="540" r:id="rId9"/>
    <p:sldId id="452" r:id="rId10"/>
    <p:sldId id="541" r:id="rId11"/>
    <p:sldId id="550" r:id="rId12"/>
    <p:sldId id="529" r:id="rId13"/>
    <p:sldId id="576" r:id="rId14"/>
    <p:sldId id="582" r:id="rId15"/>
    <p:sldId id="533" r:id="rId16"/>
    <p:sldId id="534" r:id="rId17"/>
    <p:sldId id="449" r:id="rId18"/>
    <p:sldId id="574" r:id="rId19"/>
    <p:sldId id="578" r:id="rId20"/>
    <p:sldId id="490" r:id="rId21"/>
    <p:sldId id="581" r:id="rId22"/>
    <p:sldId id="577" r:id="rId23"/>
    <p:sldId id="4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BFC4"/>
    <a:srgbClr val="F8766D"/>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3/14/24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a:p>
            <a:endParaRPr lang="en-US" b="0" dirty="0">
              <a:solidFill>
                <a:srgbClr val="CCCCCC"/>
              </a:solidFill>
              <a:effectLst/>
              <a:latin typeface="Menlo" panose="020B0609030804020204" pitchFamily="49" charset="0"/>
            </a:endParaRPr>
          </a:p>
          <a:p>
            <a:r>
              <a:rPr lang="en-US" b="0" dirty="0" err="1">
                <a:solidFill>
                  <a:srgbClr val="CCCCCC"/>
                </a:solidFill>
                <a:effectLst/>
                <a:latin typeface="Menlo" panose="020B0609030804020204" pitchFamily="49" charset="0"/>
              </a:rPr>
              <a:t>Luoma</a:t>
            </a:r>
            <a:r>
              <a:rPr lang="en-US" b="0" dirty="0">
                <a:solidFill>
                  <a:srgbClr val="CCCCCC"/>
                </a:solidFill>
                <a:effectLst/>
                <a:latin typeface="Menlo" panose="020B0609030804020204" pitchFamily="49" charset="0"/>
              </a:rPr>
              <a:t> has more CTLA-4 blockade so this tracks with paper showing more CD4 effects from CTLA-4 blockade…</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Pre-exhausted state (more stem-like and self-renewing, giving rise to more terminally exhausted cells?): more amenable to reinvigoration by ICB as opposed to terminally exhausted (less amenable to reinvigoration by ICB)</a:t>
            </a: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exhaustion: impaired state, progressive loss of functionalities, reduced proliferative capacity, triggered by chronic antigen stimulation (chronic infection, cancer)</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411113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748820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solidFill>
                <a:srgbClr val="569CD6"/>
              </a:solidFill>
              <a:effectLst/>
              <a:latin typeface="Menlo" panose="020B0609030804020204" pitchFamily="49" charset="0"/>
            </a:endParaRPr>
          </a:p>
          <a:p>
            <a:r>
              <a:rPr lang="en-US" sz="4000" b="1" dirty="0">
                <a:solidFill>
                  <a:srgbClr val="569CD6"/>
                </a:solidFill>
                <a:effectLst/>
                <a:latin typeface="Menlo" panose="020B0609030804020204" pitchFamily="49" charset="0"/>
              </a:rPr>
              <a:t># Germline genetic variants are associated with development of insulin-dependent diabetes in cancer patients treated with immune checkpoint inhibitors</a:t>
            </a:r>
            <a:endParaRPr lang="en-US" sz="4000" b="0" dirty="0">
              <a:solidFill>
                <a:srgbClr val="CCCCCC"/>
              </a:solidFill>
              <a:effectLst/>
              <a:latin typeface="Menlo" panose="020B0609030804020204" pitchFamily="49" charset="0"/>
            </a:endParaRPr>
          </a:p>
          <a:p>
            <a:r>
              <a:rPr lang="en-US" sz="4000" b="0" dirty="0">
                <a:solidFill>
                  <a:srgbClr val="6796E6"/>
                </a:solidFill>
                <a:effectLst/>
                <a:latin typeface="Menlo" panose="020B0609030804020204" pitchFamily="49" charset="0"/>
              </a:rPr>
              <a:t>-</a:t>
            </a:r>
            <a:r>
              <a:rPr lang="en-US" sz="4000" b="0" dirty="0">
                <a:solidFill>
                  <a:srgbClr val="CCCCCC"/>
                </a:solidFill>
                <a:effectLst/>
                <a:latin typeface="Menlo" panose="020B0609030804020204" pitchFamily="49" charset="0"/>
              </a:rPr>
              <a:t> </a:t>
            </a:r>
            <a:r>
              <a:rPr lang="en-US" sz="4000" b="0" i="1" dirty="0">
                <a:solidFill>
                  <a:srgbClr val="CCCCCC"/>
                </a:solidFill>
                <a:effectLst/>
                <a:latin typeface="Menlo" panose="020B0609030804020204" pitchFamily="49" charset="0"/>
              </a:rPr>
              <a:t>*NLRC5*</a:t>
            </a:r>
            <a:r>
              <a:rPr lang="en-US" sz="4000" b="0" dirty="0">
                <a:solidFill>
                  <a:srgbClr val="CCCCCC"/>
                </a:solidFill>
                <a:effectLst/>
                <a:latin typeface="Menlo" panose="020B0609030804020204" pitchFamily="49" charset="0"/>
              </a:rPr>
              <a:t> germline mutation as potential predictive biomarker for T1D </a:t>
            </a:r>
            <a:r>
              <a:rPr lang="en-US" sz="4000" b="0" dirty="0" err="1">
                <a:solidFill>
                  <a:srgbClr val="CCCCCC"/>
                </a:solidFill>
                <a:effectLst/>
                <a:latin typeface="Menlo" panose="020B0609030804020204" pitchFamily="49" charset="0"/>
              </a:rPr>
              <a:t>irAE</a:t>
            </a:r>
            <a:endParaRPr lang="en-US" sz="40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157583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417880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Look for better figure </a:t>
            </a:r>
            <a:r>
              <a:rPr lang="en-US" b="0" dirty="0" err="1">
                <a:solidFill>
                  <a:srgbClr val="CCCCCC"/>
                </a:solidFill>
                <a:effectLst/>
                <a:latin typeface="Menlo" panose="020B0609030804020204" pitchFamily="49" charset="0"/>
              </a:rPr>
              <a:t>tbh</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327918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002094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Andrews: </a:t>
            </a:r>
            <a:r>
              <a:rPr lang="en-US" b="0" i="0" u="none" strike="noStrike" dirty="0">
                <a:solidFill>
                  <a:srgbClr val="222222"/>
                </a:solidFill>
                <a:effectLst/>
                <a:latin typeface="Harding"/>
              </a:rPr>
              <a:t>profiled the blood, tumor and gut microbiome of 77 patients with advanced melanoma treated with CICB, with a high rate of any ≥grade 3 immune-related adverse events (49%) with parallel studies in pre-clinical models. Tumor-associated immune and genomic biomarkers of response to CICB were similar to those identified for ICB monotherapy, and toxicity from CICB was associated with a more diverse peripheral T-cell repertoire. Profiling of gut microbiota demonstrated a significantly higher abundance of </a:t>
            </a:r>
            <a:r>
              <a:rPr lang="en-US" b="0" i="1" u="none" strike="noStrike" dirty="0">
                <a:solidFill>
                  <a:srgbClr val="222222"/>
                </a:solidFill>
                <a:effectLst/>
                <a:latin typeface="Harding"/>
              </a:rPr>
              <a:t>Bacteroides intestinalis</a:t>
            </a:r>
            <a:r>
              <a:rPr lang="en-US" b="0" i="0" u="none" strike="noStrike" dirty="0">
                <a:solidFill>
                  <a:srgbClr val="222222"/>
                </a:solidFill>
                <a:effectLst/>
                <a:latin typeface="Harding"/>
              </a:rPr>
              <a:t> in patients with toxicity, with upregulation of mucosal IL-1</a:t>
            </a:r>
            <a:r>
              <a:rPr lang="el-GR" b="0" i="0" u="none" strike="noStrike" dirty="0">
                <a:solidFill>
                  <a:srgbClr val="222222"/>
                </a:solidFill>
                <a:effectLst/>
                <a:latin typeface="Harding"/>
              </a:rPr>
              <a:t>β </a:t>
            </a:r>
            <a:r>
              <a:rPr lang="en-US" b="0" i="0" u="none" strike="noStrike" dirty="0">
                <a:solidFill>
                  <a:srgbClr val="222222"/>
                </a:solidFill>
                <a:effectLst/>
                <a:latin typeface="Harding"/>
              </a:rPr>
              <a:t>in patient samples of colitis and in pre-clinical models</a:t>
            </a: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van </a:t>
            </a:r>
            <a:r>
              <a:rPr lang="en-US" b="0" i="0" u="none" strike="noStrike" dirty="0" err="1">
                <a:solidFill>
                  <a:srgbClr val="212121"/>
                </a:solidFill>
                <a:effectLst/>
                <a:latin typeface="Aptos" panose="020B0004020202020204" pitchFamily="34" charset="0"/>
              </a:rPr>
              <a:t>Eijs</a:t>
            </a:r>
            <a:r>
              <a:rPr lang="en-US" b="0" i="0" u="none" strike="noStrike" dirty="0">
                <a:solidFill>
                  <a:srgbClr val="212121"/>
                </a:solidFill>
                <a:effectLst/>
                <a:latin typeface="Aptos" panose="020B0004020202020204" pitchFamily="34" charset="0"/>
              </a:rPr>
              <a:t>: </a:t>
            </a:r>
            <a:r>
              <a:rPr lang="en-US" b="0" i="0" u="none" strike="noStrike" dirty="0">
                <a:solidFill>
                  <a:srgbClr val="222222"/>
                </a:solidFill>
                <a:effectLst/>
                <a:latin typeface="Merriweather" panose="020F0502020204030204" pitchFamily="34" charset="0"/>
              </a:rPr>
              <a:t>44 ICI-treated patients (24 anti-PD-1 monotherapy, 20 combined anti-PD-1/anti-CTLA-4; </a:t>
            </a:r>
            <a:r>
              <a:rPr lang="en-US" b="0" i="0" u="none" strike="noStrike" dirty="0" err="1">
                <a:solidFill>
                  <a:srgbClr val="222222"/>
                </a:solidFill>
                <a:effectLst/>
                <a:latin typeface="Merriweather" panose="020F0502020204030204" pitchFamily="34" charset="0"/>
              </a:rPr>
              <a:t>cICI</a:t>
            </a:r>
            <a:r>
              <a:rPr lang="en-US" b="0" i="0" u="none" strike="noStrike" dirty="0">
                <a:solidFill>
                  <a:srgbClr val="222222"/>
                </a:solidFill>
                <a:effectLst/>
                <a:latin typeface="Merriweather" panose="020F0502020204030204" pitchFamily="34" charset="0"/>
              </a:rPr>
              <a:t>), of whom 21 developed </a:t>
            </a:r>
            <a:r>
              <a:rPr lang="en-US" b="0" i="0" u="none" strike="noStrike" dirty="0" err="1">
                <a:solidFill>
                  <a:srgbClr val="222222"/>
                </a:solidFill>
                <a:effectLst/>
                <a:latin typeface="Merriweather" panose="020F0502020204030204" pitchFamily="34" charset="0"/>
              </a:rPr>
              <a:t>irAEs</a:t>
            </a:r>
            <a:r>
              <a:rPr lang="en-US" b="0" i="0" u="none" strike="noStrike" dirty="0">
                <a:solidFill>
                  <a:srgbClr val="222222"/>
                </a:solidFill>
                <a:effectLst/>
                <a:latin typeface="Merriweather" panose="020F0502020204030204" pitchFamily="34" charset="0"/>
              </a:rPr>
              <a:t>, and 10 healthy donors. </a:t>
            </a:r>
            <a:r>
              <a:rPr lang="en-US" b="0" i="0" u="none" strike="noStrike" dirty="0" err="1">
                <a:solidFill>
                  <a:srgbClr val="222222"/>
                </a:solidFill>
                <a:effectLst/>
                <a:latin typeface="Merriweather" panose="020F0502020204030204" pitchFamily="34" charset="0"/>
              </a:rPr>
              <a:t>IrAEs</a:t>
            </a:r>
            <a:r>
              <a:rPr lang="en-US" b="0" i="0" u="none" strike="noStrike" dirty="0">
                <a:solidFill>
                  <a:srgbClr val="222222"/>
                </a:solidFill>
                <a:effectLst/>
                <a:latin typeface="Merriweather" panose="020F0502020204030204" pitchFamily="34" charset="0"/>
              </a:rPr>
              <a:t> after </a:t>
            </a:r>
            <a:r>
              <a:rPr lang="en-US" b="0" i="0" u="none" strike="noStrike" dirty="0" err="1">
                <a:solidFill>
                  <a:srgbClr val="222222"/>
                </a:solidFill>
                <a:effectLst/>
                <a:latin typeface="Merriweather" panose="020F0502020204030204" pitchFamily="34" charset="0"/>
              </a:rPr>
              <a:t>cICI</a:t>
            </a:r>
            <a:r>
              <a:rPr lang="en-US" b="0" i="0" u="none" strike="noStrike" dirty="0">
                <a:solidFill>
                  <a:srgbClr val="222222"/>
                </a:solidFill>
                <a:effectLst/>
                <a:latin typeface="Merriweather" panose="020F0502020204030204" pitchFamily="34" charset="0"/>
              </a:rPr>
              <a:t> were characterized by significantly enhanced proliferation of Th1-associated, mainly (CD4</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CD27</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effector memory T cells, as well as Th17-associated immune responses and germinal center activation (reflected by CXCL13 and IL-21 increases).  Particularly double-positive PD-1</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LAG-3</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CD8</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T cells showed enhanced cytotoxic capacity in patients with </a:t>
            </a:r>
            <a:r>
              <a:rPr lang="en-US" b="0" i="0" u="none" strike="noStrike" dirty="0" err="1">
                <a:solidFill>
                  <a:srgbClr val="222222"/>
                </a:solidFill>
                <a:effectLst/>
                <a:latin typeface="Merriweather" pitchFamily="2" charset="77"/>
              </a:rPr>
              <a:t>irAEs</a:t>
            </a:r>
            <a:r>
              <a:rPr lang="en-US" b="0" i="0" u="none" strike="noStrike" dirty="0">
                <a:solidFill>
                  <a:srgbClr val="222222"/>
                </a:solidFill>
                <a:effectLst/>
                <a:latin typeface="Merriweather" pitchFamily="2" charset="77"/>
              </a:rPr>
              <a:t> after </a:t>
            </a:r>
            <a:r>
              <a:rPr lang="en-US" b="0" i="0" u="none" strike="noStrike" dirty="0" err="1">
                <a:solidFill>
                  <a:srgbClr val="222222"/>
                </a:solidFill>
                <a:effectLst/>
                <a:latin typeface="Merriweather" pitchFamily="2" charset="77"/>
              </a:rPr>
              <a:t>cICI</a:t>
            </a:r>
            <a:r>
              <a:rPr lang="en-US" b="0" i="0" u="none" strike="noStrike" dirty="0">
                <a:solidFill>
                  <a:srgbClr val="222222"/>
                </a:solidFill>
                <a:effectLst/>
                <a:latin typeface="Merriweather" pitchFamily="2" charset="77"/>
              </a:rPr>
              <a:t>. Within anti-PD-1 monotherapy, </a:t>
            </a:r>
            <a:r>
              <a:rPr lang="en-US" b="0" i="0" u="none" strike="noStrike" dirty="0" err="1">
                <a:solidFill>
                  <a:srgbClr val="222222"/>
                </a:solidFill>
                <a:effectLst/>
                <a:latin typeface="Merriweather" pitchFamily="2" charset="77"/>
              </a:rPr>
              <a:t>irAEs</a:t>
            </a:r>
            <a:r>
              <a:rPr lang="en-US" b="0" i="0" u="none" strike="noStrike" dirty="0">
                <a:solidFill>
                  <a:srgbClr val="222222"/>
                </a:solidFill>
                <a:effectLst/>
                <a:latin typeface="Merriweather" pitchFamily="2" charset="77"/>
              </a:rPr>
              <a:t> were associated with modestly enhanced Th1-associated responses reflected by increased serum CXCL9 and CXCL10.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itchFamily="2" charset="77"/>
              </a:rPr>
              <a:t>CD27- referring to TEM I think</a:t>
            </a: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PMID28031229 shows opposite (increased rather than decreased TCR diversity associated with </a:t>
            </a:r>
            <a:r>
              <a:rPr lang="en-US" b="0" i="0" u="none" strike="noStrike" dirty="0" err="1">
                <a:solidFill>
                  <a:srgbClr val="212121"/>
                </a:solidFill>
                <a:effectLst/>
                <a:latin typeface="Aptos" panose="020B0004020202020204" pitchFamily="34" charset="0"/>
              </a:rPr>
              <a:t>irAEs</a:t>
            </a:r>
            <a:r>
              <a:rPr lang="en-US" b="0" i="0" u="none" strike="noStrike" dirty="0">
                <a:solidFill>
                  <a:srgbClr val="212121"/>
                </a:solidFill>
                <a:effectLst/>
                <a:latin typeface="Aptos" panose="020B0004020202020204" pitchFamily="34" charset="0"/>
              </a:rPr>
              <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297110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Merriweather" panose="020F0502020204030204" pitchFamily="34" charset="0"/>
              </a:rPr>
              <a:t>Pituitary expression of CTLA-4 mediates </a:t>
            </a:r>
            <a:r>
              <a:rPr lang="en-US" b="1" i="0" u="none" strike="noStrike" dirty="0" err="1">
                <a:solidFill>
                  <a:srgbClr val="212121"/>
                </a:solidFill>
                <a:effectLst/>
                <a:latin typeface="Merriweather" panose="020F0502020204030204" pitchFamily="34" charset="0"/>
              </a:rPr>
              <a:t>hypophysitis</a:t>
            </a:r>
            <a:r>
              <a:rPr lang="en-US" b="1" i="0" u="none" strike="noStrike" dirty="0">
                <a:solidFill>
                  <a:srgbClr val="212121"/>
                </a:solidFill>
                <a:effectLst/>
                <a:latin typeface="Merriweather" panose="020F0502020204030204" pitchFamily="34" charset="0"/>
              </a:rPr>
              <a:t> secondary to administration of CTLA-4 blocking antibody</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1" dirty="0">
                <a:solidFill>
                  <a:srgbClr val="569CD6"/>
                </a:solidFill>
                <a:effectLst/>
                <a:latin typeface="Menlo" panose="020B0609030804020204" pitchFamily="49" charset="0"/>
              </a:rPr>
              <a:t># Advances in research on molecular markers in immune checkpoint inhibitor-associated myocarditis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hypotheses: ICIs bind to cell surface proteins (like CTLA-4) in normal tissue leading to T cell infiltration (</a:t>
            </a:r>
            <a:r>
              <a:rPr lang="en-US" b="1" dirty="0">
                <a:solidFill>
                  <a:srgbClr val="569CD6"/>
                </a:solidFill>
                <a:effectLst/>
                <a:latin typeface="Menlo" panose="020B0609030804020204" pitchFamily="49" charset="0"/>
              </a:rPr>
              <a:t>**this is an obvious one I don't think about much**</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T cells (T cells recognizing tumor antigens enter circulation and identify similar antigens in healthy tissue), via cytokines (promote infiltration of inflammatory molecules into nontarget tissue, ICIs increase circulating cytokine levels, </a:t>
            </a:r>
            <a:r>
              <a:rPr lang="en-US" b="1" dirty="0">
                <a:solidFill>
                  <a:srgbClr val="569CD6"/>
                </a:solidFill>
                <a:effectLst/>
                <a:latin typeface="Menlo" panose="020B0609030804020204" pitchFamily="49" charset="0"/>
              </a:rPr>
              <a:t>**this is a good one I don't think about much**</a:t>
            </a:r>
            <a:r>
              <a:rPr lang="en-US" b="0" dirty="0">
                <a:solidFill>
                  <a:srgbClr val="CCCCCC"/>
                </a:solidFill>
                <a:effectLst/>
                <a:latin typeface="Menlo" panose="020B0609030804020204" pitchFamily="49" charset="0"/>
              </a:rPr>
              <a:t>), autoantibodies</a:t>
            </a:r>
            <a:endParaRPr lang="en-US" b="0" dirty="0"/>
          </a:p>
          <a:p>
            <a:endParaRPr lang="en-US" b="0" dirty="0"/>
          </a:p>
          <a:p>
            <a:r>
              <a:rPr lang="en-US" b="1" dirty="0">
                <a:solidFill>
                  <a:srgbClr val="569CD6"/>
                </a:solidFill>
                <a:effectLst/>
                <a:latin typeface="Menlo" panose="020B0609030804020204" pitchFamily="49" charset="0"/>
              </a:rPr>
              <a:t># B cells as biomarkers: predicting immune checkpoint therapy adverse events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association between early therapy-induced changes in circulating B cells (decreased B cells, increased </a:t>
            </a:r>
            <a:r>
              <a:rPr lang="en-US" b="0" dirty="0" err="1">
                <a:solidFill>
                  <a:srgbClr val="CCCCCC"/>
                </a:solidFill>
                <a:effectLst/>
                <a:latin typeface="Menlo" panose="020B0609030804020204" pitchFamily="49" charset="0"/>
              </a:rPr>
              <a:t>plasmablasts</a:t>
            </a:r>
            <a:r>
              <a:rPr lang="en-US" b="0" dirty="0">
                <a:solidFill>
                  <a:srgbClr val="CCCCCC"/>
                </a:solidFill>
                <a:effectLst/>
                <a:latin typeface="Menlo" panose="020B0609030804020204" pitchFamily="49" charset="0"/>
              </a:rPr>
              <a:t> and CD21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B cells) and an increased risk of high-grade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patients treated with ICB</a:t>
            </a:r>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278668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PMID28031229 shows opposite (increased rather than decreased TCR diversity associated with </a:t>
            </a:r>
            <a:r>
              <a:rPr lang="en-US" b="0" i="0" u="none" strike="noStrike" dirty="0" err="1">
                <a:solidFill>
                  <a:srgbClr val="212121"/>
                </a:solidFill>
                <a:effectLst/>
                <a:latin typeface="Aptos" panose="020B0004020202020204" pitchFamily="34" charset="0"/>
              </a:rPr>
              <a:t>irAEs</a:t>
            </a:r>
            <a:r>
              <a:rPr lang="en-US" b="0" i="0" u="none" strike="noStrike" dirty="0">
                <a:solidFill>
                  <a:srgbClr val="212121"/>
                </a:solidFill>
                <a:effectLst/>
                <a:latin typeface="Aptos" panose="020B0004020202020204" pitchFamily="34" charset="0"/>
              </a:rPr>
              <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880884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74DC-6ACC-6DA0-7C7C-06A603276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B2C22-379C-7F0F-F682-F9779A09C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EE45A-3AA4-81D2-3C84-D42E24BEAE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D007AC4-C535-3647-5BC0-4BC5A6AAC83A}"/>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637421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942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E76B-7C8E-6236-A6EA-8008007EA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A8FEE-AC6F-95EE-1A11-C7001DD2D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AE695-0E78-FBF2-5E5B-0679C2EBFC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biopsies for this study were taken from the descending colon, sigmoid, and rectum and analyzed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most patients on ICI therapy had melanoma or lung cancer, were treated with PD-1 blockade (either as monotherapy or in combination with anti- CTLA-4), and were biopsied within two weeks of symptom onset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of the 8 control patients on ICI therapy, 4 had ICI-related gastritis and/or enteritis with sparing of the colon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used canonical genes to group immune cells into broad cell types including B cells (</a:t>
            </a:r>
            <a:r>
              <a:rPr lang="en-US" sz="1800" i="1" dirty="0">
                <a:effectLst/>
                <a:latin typeface="Arial" panose="020B0604020202020204" pitchFamily="34" charset="0"/>
              </a:rPr>
              <a:t>MS4A1</a:t>
            </a:r>
            <a:r>
              <a:rPr lang="en-US" sz="1800" dirty="0">
                <a:effectLst/>
                <a:latin typeface="ArialMT"/>
              </a:rPr>
              <a:t>, </a:t>
            </a:r>
            <a:r>
              <a:rPr lang="en-US" sz="1800" i="1" dirty="0">
                <a:effectLst/>
                <a:latin typeface="Arial" panose="020B0604020202020204" pitchFamily="34" charset="0"/>
              </a:rPr>
              <a:t>JCHAIN</a:t>
            </a:r>
            <a:r>
              <a:rPr lang="en-US" sz="1800" dirty="0">
                <a:effectLst/>
                <a:latin typeface="ArialMT"/>
              </a:rPr>
              <a:t>), T cells (</a:t>
            </a:r>
            <a:r>
              <a:rPr lang="en-US" sz="1800" i="1" dirty="0">
                <a:effectLst/>
                <a:latin typeface="Arial" panose="020B0604020202020204" pitchFamily="34" charset="0"/>
              </a:rPr>
              <a:t>CD3D, CD8A, CD4</a:t>
            </a:r>
            <a:r>
              <a:rPr lang="en-US" sz="1800" dirty="0">
                <a:effectLst/>
                <a:latin typeface="ArialMT"/>
              </a:rPr>
              <a:t>), and myeloid cells (</a:t>
            </a:r>
            <a:r>
              <a:rPr lang="en-US" sz="1800" i="1" dirty="0">
                <a:effectLst/>
                <a:latin typeface="Arial" panose="020B0604020202020204" pitchFamily="34" charset="0"/>
              </a:rPr>
              <a:t>LYZ</a:t>
            </a:r>
            <a:r>
              <a:rPr lang="en-US" sz="1800" dirty="0">
                <a:effectLst/>
                <a:latin typeface="ArialMT"/>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HC and ICI no colitis aggregated together for all remaining analyses (didn’t see big differences between them)</a:t>
            </a:r>
            <a:endParaRPr lang="en-US" dirty="0"/>
          </a:p>
        </p:txBody>
      </p:sp>
      <p:sp>
        <p:nvSpPr>
          <p:cNvPr id="4" name="Slide Number Placeholder 3">
            <a:extLst>
              <a:ext uri="{FF2B5EF4-FFF2-40B4-BE49-F238E27FC236}">
                <a16:creationId xmlns:a16="http://schemas.microsoft.com/office/drawing/2014/main" id="{4FC94545-0414-F811-D296-9820C43F4743}"/>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286171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E76B-7C8E-6236-A6EA-8008007EA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A8FEE-AC6F-95EE-1A11-C7001DD2D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AE695-0E78-FBF2-5E5B-0679C2EBFC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HC and ICI no colitis aggregated together for all remaining analyses (didn’t see big differences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MT"/>
              </a:rPr>
              <a:t>Tregs up</a:t>
            </a:r>
          </a:p>
        </p:txBody>
      </p:sp>
      <p:sp>
        <p:nvSpPr>
          <p:cNvPr id="4" name="Slide Number Placeholder 3">
            <a:extLst>
              <a:ext uri="{FF2B5EF4-FFF2-40B4-BE49-F238E27FC236}">
                <a16:creationId xmlns:a16="http://schemas.microsoft.com/office/drawing/2014/main" id="{4FC94545-0414-F811-D296-9820C43F4743}"/>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37098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Luoma</a:t>
            </a:r>
            <a:r>
              <a:rPr lang="en-US" dirty="0"/>
              <a:t>: ~129k cells remain after QC (~13k cells dropped), ~50k T cells</a:t>
            </a:r>
          </a:p>
          <a:p>
            <a:endParaRPr lang="en-US" dirty="0"/>
          </a:p>
          <a:p>
            <a:r>
              <a:rPr lang="en-US" dirty="0" err="1"/>
              <a:t>Luoma</a:t>
            </a:r>
            <a:r>
              <a:rPr lang="en-US" dirty="0"/>
              <a:t>: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r>
              <a:rPr lang="en-US" dirty="0"/>
              <a:t>Normalize:</a:t>
            </a:r>
          </a:p>
          <a:p>
            <a:r>
              <a:rPr lang="en-US" b="0" i="0" u="none" strike="noStrike" dirty="0">
                <a:solidFill>
                  <a:srgbClr val="2C3E50"/>
                </a:solidFill>
                <a:effectLst/>
                <a:latin typeface="Lato" panose="020F0502020204030203" pitchFamily="34" charset="0"/>
              </a:rPr>
              <a:t>that normalizes the feature expression measurements for each cell by the total expression, multiplies this by a scale factor (10,000 by default), and log-transforms the result</a:t>
            </a:r>
            <a:endParaRPr lang="en-US" dirty="0"/>
          </a:p>
          <a:p>
            <a:endParaRPr lang="en-US" dirty="0"/>
          </a:p>
          <a:p>
            <a:r>
              <a:rPr lang="en-US" dirty="0"/>
              <a:t>Scaling: </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Shifts the expression of each gene, so that the mean expression across cells is 0</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Scales the expression of each gene, so that the variance across cells is 1</a:t>
            </a:r>
          </a:p>
          <a:p>
            <a:pPr marL="742950" lvl="1" indent="-285750" algn="l">
              <a:buFont typeface="Arial" panose="020B0604020202020204" pitchFamily="34" charset="0"/>
              <a:buChar char="•"/>
            </a:pPr>
            <a:r>
              <a:rPr lang="en-US" b="0" i="0" u="none" strike="noStrike" dirty="0">
                <a:solidFill>
                  <a:srgbClr val="2C3E50"/>
                </a:solidFill>
                <a:effectLst/>
                <a:latin typeface="Lato" panose="020F0502020204030203" pitchFamily="34" charset="0"/>
              </a:rPr>
              <a:t>This step gives equal weight in downstream analyses, so that highly-expressed genes do not dominate</a:t>
            </a:r>
          </a:p>
          <a:p>
            <a:endParaRPr lang="en-US" dirty="0"/>
          </a:p>
          <a:p>
            <a:endParaRPr lang="en-US" dirty="0"/>
          </a:p>
          <a:p>
            <a:endParaRPr lang="en-US" dirty="0"/>
          </a:p>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13841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3/14/24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3/14/24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505137"/>
            <a:ext cx="9144000" cy="2387600"/>
          </a:xfrm>
        </p:spPr>
        <p:txBody>
          <a:bodyPr>
            <a:normAutofit/>
          </a:bodyPr>
          <a:lstStyle/>
          <a:p>
            <a:r>
              <a:rPr lang="en-US" sz="4400" dirty="0"/>
              <a:t>NCI update: T cell proliferation &amp; </a:t>
            </a:r>
            <a:r>
              <a:rPr lang="en-US" sz="4400" dirty="0" err="1"/>
              <a:t>irAEs</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3984812"/>
            <a:ext cx="9144000" cy="1655762"/>
          </a:xfrm>
        </p:spPr>
        <p:txBody>
          <a:bodyPr/>
          <a:lstStyle/>
          <a:p>
            <a:r>
              <a:rPr lang="en-US" dirty="0"/>
              <a:t>3 14 (</a:t>
            </a:r>
            <a:r>
              <a:rPr lang="el-GR" dirty="0"/>
              <a:t>π</a:t>
            </a:r>
            <a:r>
              <a:rPr lang="en-US" dirty="0"/>
              <a:t>) 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More proliferating CD4s and fewer CD4 TEMs in colitis tissue, ~consistent across two colitis datasets</a:t>
            </a:r>
            <a:endParaRPr lang="en-US" dirty="0"/>
          </a:p>
        </p:txBody>
      </p:sp>
      <p:sp>
        <p:nvSpPr>
          <p:cNvPr id="6" name="TextBox 5">
            <a:extLst>
              <a:ext uri="{FF2B5EF4-FFF2-40B4-BE49-F238E27FC236}">
                <a16:creationId xmlns:a16="http://schemas.microsoft.com/office/drawing/2014/main" id="{4196B67E-D9F0-7AB3-E1BD-A3390F9B70FE}"/>
              </a:ext>
            </a:extLst>
          </p:cNvPr>
          <p:cNvSpPr txBox="1"/>
          <p:nvPr/>
        </p:nvSpPr>
        <p:spPr>
          <a:xfrm>
            <a:off x="3189744" y="6509843"/>
            <a:ext cx="524855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pic>
        <p:nvPicPr>
          <p:cNvPr id="20" name="Picture 19">
            <a:extLst>
              <a:ext uri="{FF2B5EF4-FFF2-40B4-BE49-F238E27FC236}">
                <a16:creationId xmlns:a16="http://schemas.microsoft.com/office/drawing/2014/main" id="{A9C141FA-7110-FFD1-FD51-C4C395D94DCB}"/>
              </a:ext>
            </a:extLst>
          </p:cNvPr>
          <p:cNvPicPr>
            <a:picLocks noChangeAspect="1"/>
          </p:cNvPicPr>
          <p:nvPr/>
        </p:nvPicPr>
        <p:blipFill>
          <a:blip r:embed="rId3"/>
          <a:stretch>
            <a:fillRect/>
          </a:stretch>
        </p:blipFill>
        <p:spPr>
          <a:xfrm>
            <a:off x="34808" y="2509914"/>
            <a:ext cx="5904370" cy="3539144"/>
          </a:xfrm>
          <a:prstGeom prst="rect">
            <a:avLst/>
          </a:prstGeom>
        </p:spPr>
      </p:pic>
      <p:sp>
        <p:nvSpPr>
          <p:cNvPr id="22" name="TextBox 21">
            <a:extLst>
              <a:ext uri="{FF2B5EF4-FFF2-40B4-BE49-F238E27FC236}">
                <a16:creationId xmlns:a16="http://schemas.microsoft.com/office/drawing/2014/main" id="{29CBB43E-907B-E261-97EF-D512F312CF5A}"/>
              </a:ext>
            </a:extLst>
          </p:cNvPr>
          <p:cNvSpPr txBox="1"/>
          <p:nvPr/>
        </p:nvSpPr>
        <p:spPr>
          <a:xfrm>
            <a:off x="1166648" y="2837791"/>
            <a:ext cx="415498"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81805DFF-6FDF-27F1-265A-262BFEC70912}"/>
              </a:ext>
            </a:extLst>
          </p:cNvPr>
          <p:cNvSpPr txBox="1"/>
          <p:nvPr/>
        </p:nvSpPr>
        <p:spPr>
          <a:xfrm>
            <a:off x="1970690" y="2837791"/>
            <a:ext cx="415498" cy="369332"/>
          </a:xfrm>
          <a:prstGeom prst="rect">
            <a:avLst/>
          </a:prstGeom>
          <a:noFill/>
        </p:spPr>
        <p:txBody>
          <a:bodyPr wrap="none" rtlCol="0">
            <a:spAutoFit/>
          </a:bodyPr>
          <a:lstStyle/>
          <a:p>
            <a:r>
              <a:rPr lang="en-US" dirty="0"/>
              <a:t>**</a:t>
            </a:r>
          </a:p>
        </p:txBody>
      </p:sp>
      <p:sp>
        <p:nvSpPr>
          <p:cNvPr id="24" name="TextBox 23">
            <a:extLst>
              <a:ext uri="{FF2B5EF4-FFF2-40B4-BE49-F238E27FC236}">
                <a16:creationId xmlns:a16="http://schemas.microsoft.com/office/drawing/2014/main" id="{483E11FF-D19C-1FBC-B0FC-9D33C6994604}"/>
              </a:ext>
            </a:extLst>
          </p:cNvPr>
          <p:cNvSpPr txBox="1"/>
          <p:nvPr/>
        </p:nvSpPr>
        <p:spPr>
          <a:xfrm>
            <a:off x="2753194" y="2837791"/>
            <a:ext cx="41549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AC6C53E8-ACCF-7DD2-9DE0-68B168E2F2BF}"/>
              </a:ext>
            </a:extLst>
          </p:cNvPr>
          <p:cNvSpPr txBox="1"/>
          <p:nvPr/>
        </p:nvSpPr>
        <p:spPr>
          <a:xfrm>
            <a:off x="3572302" y="2830193"/>
            <a:ext cx="300082" cy="369332"/>
          </a:xfrm>
          <a:prstGeom prst="rect">
            <a:avLst/>
          </a:prstGeom>
          <a:noFill/>
        </p:spPr>
        <p:txBody>
          <a:bodyPr wrap="none" rtlCol="0">
            <a:spAutoFit/>
          </a:bodyPr>
          <a:lstStyle/>
          <a:p>
            <a:r>
              <a:rPr lang="en-US" dirty="0"/>
              <a:t>*</a:t>
            </a:r>
          </a:p>
        </p:txBody>
      </p:sp>
      <p:pic>
        <p:nvPicPr>
          <p:cNvPr id="26" name="Picture 25">
            <a:extLst>
              <a:ext uri="{FF2B5EF4-FFF2-40B4-BE49-F238E27FC236}">
                <a16:creationId xmlns:a16="http://schemas.microsoft.com/office/drawing/2014/main" id="{C576F465-ECA9-255D-8F8B-37DCA7DCBF5B}"/>
              </a:ext>
            </a:extLst>
          </p:cNvPr>
          <p:cNvPicPr>
            <a:picLocks noChangeAspect="1"/>
          </p:cNvPicPr>
          <p:nvPr/>
        </p:nvPicPr>
        <p:blipFill>
          <a:blip r:embed="rId4"/>
          <a:stretch>
            <a:fillRect/>
          </a:stretch>
        </p:blipFill>
        <p:spPr>
          <a:xfrm>
            <a:off x="6252824" y="2513717"/>
            <a:ext cx="5711577" cy="3535341"/>
          </a:xfrm>
          <a:prstGeom prst="rect">
            <a:avLst/>
          </a:prstGeom>
        </p:spPr>
      </p:pic>
      <p:sp>
        <p:nvSpPr>
          <p:cNvPr id="27" name="TextBox 26">
            <a:extLst>
              <a:ext uri="{FF2B5EF4-FFF2-40B4-BE49-F238E27FC236}">
                <a16:creationId xmlns:a16="http://schemas.microsoft.com/office/drawing/2014/main" id="{0B27FA97-BA82-0AC4-CF0B-E1F9C85B7296}"/>
              </a:ext>
            </a:extLst>
          </p:cNvPr>
          <p:cNvSpPr txBox="1"/>
          <p:nvPr/>
        </p:nvSpPr>
        <p:spPr>
          <a:xfrm>
            <a:off x="1784018" y="2165548"/>
            <a:ext cx="1938351" cy="369332"/>
          </a:xfrm>
          <a:prstGeom prst="rect">
            <a:avLst/>
          </a:prstGeom>
          <a:noFill/>
        </p:spPr>
        <p:txBody>
          <a:bodyPr wrap="none" rtlCol="0">
            <a:spAutoFit/>
          </a:bodyPr>
          <a:lstStyle/>
          <a:p>
            <a:r>
              <a:rPr lang="en-US" dirty="0" err="1"/>
              <a:t>Luoma</a:t>
            </a:r>
            <a:r>
              <a:rPr lang="en-US" dirty="0"/>
              <a:t> (2020), </a:t>
            </a:r>
            <a:r>
              <a:rPr lang="en-US" i="1" dirty="0"/>
              <a:t>Cell</a:t>
            </a:r>
          </a:p>
        </p:txBody>
      </p:sp>
      <p:sp>
        <p:nvSpPr>
          <p:cNvPr id="28" name="TextBox 27">
            <a:extLst>
              <a:ext uri="{FF2B5EF4-FFF2-40B4-BE49-F238E27FC236}">
                <a16:creationId xmlns:a16="http://schemas.microsoft.com/office/drawing/2014/main" id="{4EFC5B31-48A5-CA5E-3824-A64E776FA952}"/>
              </a:ext>
            </a:extLst>
          </p:cNvPr>
          <p:cNvSpPr txBox="1"/>
          <p:nvPr/>
        </p:nvSpPr>
        <p:spPr>
          <a:xfrm>
            <a:off x="8028286" y="2206674"/>
            <a:ext cx="2375971" cy="369332"/>
          </a:xfrm>
          <a:prstGeom prst="rect">
            <a:avLst/>
          </a:prstGeom>
          <a:noFill/>
        </p:spPr>
        <p:txBody>
          <a:bodyPr wrap="none" rtlCol="0">
            <a:spAutoFit/>
          </a:bodyPr>
          <a:lstStyle/>
          <a:p>
            <a:r>
              <a:rPr lang="en-US" dirty="0"/>
              <a:t>Thomas (2021), </a:t>
            </a:r>
            <a:r>
              <a:rPr lang="en-US" i="1" dirty="0" err="1"/>
              <a:t>bioRxiv</a:t>
            </a:r>
            <a:endParaRPr lang="en-US" i="1" dirty="0"/>
          </a:p>
        </p:txBody>
      </p:sp>
      <p:sp>
        <p:nvSpPr>
          <p:cNvPr id="29" name="TextBox 28">
            <a:extLst>
              <a:ext uri="{FF2B5EF4-FFF2-40B4-BE49-F238E27FC236}">
                <a16:creationId xmlns:a16="http://schemas.microsoft.com/office/drawing/2014/main" id="{E2738FD0-EF8A-CA2A-E886-D387EB6F9A1E}"/>
              </a:ext>
            </a:extLst>
          </p:cNvPr>
          <p:cNvSpPr txBox="1"/>
          <p:nvPr/>
        </p:nvSpPr>
        <p:spPr>
          <a:xfrm>
            <a:off x="10216054" y="2830193"/>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8570A320-4209-4E66-C428-36B2311C07E9}"/>
              </a:ext>
            </a:extLst>
          </p:cNvPr>
          <p:cNvSpPr txBox="1"/>
          <p:nvPr/>
        </p:nvSpPr>
        <p:spPr>
          <a:xfrm>
            <a:off x="8710556" y="2717116"/>
            <a:ext cx="593432" cy="646331"/>
          </a:xfrm>
          <a:prstGeom prst="rect">
            <a:avLst/>
          </a:prstGeom>
          <a:noFill/>
        </p:spPr>
        <p:txBody>
          <a:bodyPr wrap="none" rtlCol="0">
            <a:spAutoFit/>
          </a:bodyPr>
          <a:lstStyle/>
          <a:p>
            <a:r>
              <a:rPr lang="en-US" dirty="0"/>
              <a:t>p =</a:t>
            </a:r>
          </a:p>
          <a:p>
            <a:r>
              <a:rPr lang="en-US" dirty="0"/>
              <a:t>0.07</a:t>
            </a:r>
          </a:p>
        </p:txBody>
      </p:sp>
      <p:sp>
        <p:nvSpPr>
          <p:cNvPr id="31" name="TextBox 30">
            <a:extLst>
              <a:ext uri="{FF2B5EF4-FFF2-40B4-BE49-F238E27FC236}">
                <a16:creationId xmlns:a16="http://schemas.microsoft.com/office/drawing/2014/main" id="{FB619019-908F-05C4-5A31-472CF1C7080F}"/>
              </a:ext>
            </a:extLst>
          </p:cNvPr>
          <p:cNvSpPr txBox="1"/>
          <p:nvPr/>
        </p:nvSpPr>
        <p:spPr>
          <a:xfrm rot="16200000">
            <a:off x="4153809" y="5674725"/>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92D050"/>
              </a:solidFill>
            </a:endParaRPr>
          </a:p>
        </p:txBody>
      </p:sp>
      <p:sp>
        <p:nvSpPr>
          <p:cNvPr id="32" name="TextBox 31">
            <a:extLst>
              <a:ext uri="{FF2B5EF4-FFF2-40B4-BE49-F238E27FC236}">
                <a16:creationId xmlns:a16="http://schemas.microsoft.com/office/drawing/2014/main" id="{A46AD948-039F-45EB-7151-A66DA657CECA}"/>
              </a:ext>
            </a:extLst>
          </p:cNvPr>
          <p:cNvSpPr txBox="1"/>
          <p:nvPr/>
        </p:nvSpPr>
        <p:spPr>
          <a:xfrm rot="5400000">
            <a:off x="3991951" y="6074630"/>
            <a:ext cx="599268" cy="646331"/>
          </a:xfrm>
          <a:prstGeom prst="rect">
            <a:avLst/>
          </a:prstGeom>
          <a:noFill/>
        </p:spPr>
        <p:txBody>
          <a:bodyPr wrap="square" rtlCol="0">
            <a:spAutoFit/>
          </a:bodyPr>
          <a:lstStyle/>
          <a:p>
            <a:r>
              <a:rPr lang="en-US" dirty="0">
                <a:solidFill>
                  <a:srgbClr val="C00000"/>
                </a:solidFill>
                <a:sym typeface="Wingdings" pitchFamily="2" charset="2"/>
              </a:rPr>
              <a:t></a:t>
            </a:r>
            <a:endParaRPr lang="en-US" dirty="0">
              <a:solidFill>
                <a:srgbClr val="C00000"/>
              </a:solidFill>
            </a:endParaRPr>
          </a:p>
          <a:p>
            <a:endParaRPr lang="en-US" dirty="0">
              <a:solidFill>
                <a:srgbClr val="FF0000"/>
              </a:solidFill>
            </a:endParaRPr>
          </a:p>
        </p:txBody>
      </p:sp>
      <p:sp>
        <p:nvSpPr>
          <p:cNvPr id="33" name="TextBox 32">
            <a:extLst>
              <a:ext uri="{FF2B5EF4-FFF2-40B4-BE49-F238E27FC236}">
                <a16:creationId xmlns:a16="http://schemas.microsoft.com/office/drawing/2014/main" id="{6F3AB373-87A8-60A6-D52C-F4712B187690}"/>
              </a:ext>
            </a:extLst>
          </p:cNvPr>
          <p:cNvSpPr txBox="1"/>
          <p:nvPr/>
        </p:nvSpPr>
        <p:spPr>
          <a:xfrm>
            <a:off x="4452514" y="5766637"/>
            <a:ext cx="3491119" cy="369332"/>
          </a:xfrm>
          <a:prstGeom prst="rect">
            <a:avLst/>
          </a:prstGeom>
          <a:noFill/>
        </p:spPr>
        <p:txBody>
          <a:bodyPr wrap="square" rtlCol="0">
            <a:spAutoFit/>
          </a:bodyPr>
          <a:lstStyle/>
          <a:p>
            <a:r>
              <a:rPr lang="en-US" dirty="0"/>
              <a:t>: up in their analysis</a:t>
            </a:r>
          </a:p>
        </p:txBody>
      </p:sp>
      <p:sp>
        <p:nvSpPr>
          <p:cNvPr id="34" name="TextBox 33">
            <a:extLst>
              <a:ext uri="{FF2B5EF4-FFF2-40B4-BE49-F238E27FC236}">
                <a16:creationId xmlns:a16="http://schemas.microsoft.com/office/drawing/2014/main" id="{7888EAA0-FABC-24DD-B1E2-B9CDF18FFFF4}"/>
              </a:ext>
            </a:extLst>
          </p:cNvPr>
          <p:cNvSpPr txBox="1"/>
          <p:nvPr/>
        </p:nvSpPr>
        <p:spPr>
          <a:xfrm>
            <a:off x="4463665" y="6119336"/>
            <a:ext cx="3974632" cy="369332"/>
          </a:xfrm>
          <a:prstGeom prst="rect">
            <a:avLst/>
          </a:prstGeom>
          <a:noFill/>
        </p:spPr>
        <p:txBody>
          <a:bodyPr wrap="square" rtlCol="0">
            <a:spAutoFit/>
          </a:bodyPr>
          <a:lstStyle/>
          <a:p>
            <a:r>
              <a:rPr lang="en-US" dirty="0"/>
              <a:t>: down in their analysis</a:t>
            </a:r>
          </a:p>
        </p:txBody>
      </p:sp>
      <p:sp>
        <p:nvSpPr>
          <p:cNvPr id="35" name="TextBox 34">
            <a:extLst>
              <a:ext uri="{FF2B5EF4-FFF2-40B4-BE49-F238E27FC236}">
                <a16:creationId xmlns:a16="http://schemas.microsoft.com/office/drawing/2014/main" id="{0B96D241-83E6-1207-151E-17A10577593F}"/>
              </a:ext>
            </a:extLst>
          </p:cNvPr>
          <p:cNvSpPr txBox="1"/>
          <p:nvPr/>
        </p:nvSpPr>
        <p:spPr>
          <a:xfrm rot="16200000">
            <a:off x="1070005" y="3325212"/>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006400"/>
              </a:solidFill>
            </a:endParaRPr>
          </a:p>
        </p:txBody>
      </p:sp>
      <p:sp>
        <p:nvSpPr>
          <p:cNvPr id="36" name="TextBox 35">
            <a:extLst>
              <a:ext uri="{FF2B5EF4-FFF2-40B4-BE49-F238E27FC236}">
                <a16:creationId xmlns:a16="http://schemas.microsoft.com/office/drawing/2014/main" id="{C8DF48AA-4EDE-CF7E-3E45-909413C6A14D}"/>
              </a:ext>
            </a:extLst>
          </p:cNvPr>
          <p:cNvSpPr txBox="1"/>
          <p:nvPr/>
        </p:nvSpPr>
        <p:spPr>
          <a:xfrm rot="5400000">
            <a:off x="3425058" y="3522866"/>
            <a:ext cx="599268" cy="369332"/>
          </a:xfrm>
          <a:prstGeom prst="rect">
            <a:avLst/>
          </a:prstGeom>
          <a:noFill/>
        </p:spPr>
        <p:txBody>
          <a:bodyPr wrap="square" rtlCol="0">
            <a:spAutoFit/>
          </a:bodyPr>
          <a:lstStyle/>
          <a:p>
            <a:r>
              <a:rPr lang="en-US" dirty="0">
                <a:solidFill>
                  <a:srgbClr val="C00000"/>
                </a:solidFill>
                <a:sym typeface="Wingdings" pitchFamily="2" charset="2"/>
              </a:rPr>
              <a:t></a:t>
            </a:r>
            <a:endParaRPr lang="en-US" dirty="0">
              <a:solidFill>
                <a:srgbClr val="C00000"/>
              </a:solidFill>
            </a:endParaRPr>
          </a:p>
        </p:txBody>
      </p:sp>
      <p:sp>
        <p:nvSpPr>
          <p:cNvPr id="39" name="TextBox 38">
            <a:extLst>
              <a:ext uri="{FF2B5EF4-FFF2-40B4-BE49-F238E27FC236}">
                <a16:creationId xmlns:a16="http://schemas.microsoft.com/office/drawing/2014/main" id="{600ED373-5E1E-CDBE-26C8-E01CF7BB362C}"/>
              </a:ext>
            </a:extLst>
          </p:cNvPr>
          <p:cNvSpPr txBox="1"/>
          <p:nvPr/>
        </p:nvSpPr>
        <p:spPr>
          <a:xfrm rot="16200000">
            <a:off x="10127456" y="3322101"/>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006400"/>
              </a:solidFill>
            </a:endParaRPr>
          </a:p>
        </p:txBody>
      </p:sp>
    </p:spTree>
    <p:extLst>
      <p:ext uri="{BB962C8B-B14F-4D97-AF65-F5344CB8AC3E}">
        <p14:creationId xmlns:p14="http://schemas.microsoft.com/office/powerpoint/2010/main" val="884910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a:bodyPr>
          <a:lstStyle/>
          <a:p>
            <a:r>
              <a:rPr lang="en-US" sz="2800" dirty="0"/>
              <a:t>More proliferating CD4s and fewer CD4 TEMs in colitis tissue</a:t>
            </a:r>
          </a:p>
          <a:p>
            <a:r>
              <a:rPr lang="en-US" dirty="0"/>
              <a:t>TCR features are generally very similar between T cells from colitis and healthy colon tissue (data not shown)</a:t>
            </a:r>
          </a:p>
          <a:p>
            <a:r>
              <a:rPr lang="en-US" dirty="0"/>
              <a:t>Model</a:t>
            </a:r>
          </a:p>
          <a:p>
            <a:pPr lvl="1"/>
            <a:r>
              <a:rPr lang="en-US" dirty="0"/>
              <a:t>ICB unleashes inhibited/precursor exhausted (</a:t>
            </a:r>
            <a:r>
              <a:rPr lang="en-US" dirty="0" err="1"/>
              <a:t>Tpex</a:t>
            </a:r>
            <a:r>
              <a:rPr lang="en-US" dirty="0"/>
              <a:t>)/exhausted-like T cells</a:t>
            </a:r>
          </a:p>
          <a:p>
            <a:pPr lvl="1"/>
            <a:r>
              <a:rPr lang="en-US" dirty="0"/>
              <a:t>Unleashed T cells are activated via recognition of tumor neoantigens/TAAs and/or autoantigens/commensal microbial antigens, clonally expand and (cross)react with tumor (in responders) and/or auto/commensal (in </a:t>
            </a:r>
            <a:r>
              <a:rPr lang="en-US" dirty="0" err="1"/>
              <a:t>irAE</a:t>
            </a:r>
            <a:r>
              <a:rPr lang="en-US" dirty="0"/>
              <a:t> patients) antigens</a:t>
            </a:r>
          </a:p>
        </p:txBody>
      </p:sp>
    </p:spTree>
    <p:extLst>
      <p:ext uri="{BB962C8B-B14F-4D97-AF65-F5344CB8AC3E}">
        <p14:creationId xmlns:p14="http://schemas.microsoft.com/office/powerpoint/2010/main" val="281262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Apply findings to develop clinical predictors/biomarkers of </a:t>
            </a:r>
            <a:r>
              <a:rPr lang="en-US" dirty="0" err="1"/>
              <a:t>irAEs</a:t>
            </a:r>
            <a:endParaRPr lang="en-US" dirty="0"/>
          </a:p>
          <a:p>
            <a:r>
              <a:rPr lang="en-US" dirty="0"/>
              <a:t>Why do certain patients develop </a:t>
            </a:r>
            <a:r>
              <a:rPr lang="en-US" dirty="0" err="1"/>
              <a:t>irAEs</a:t>
            </a:r>
            <a:r>
              <a:rPr lang="en-US" dirty="0"/>
              <a:t> and others don’t?</a:t>
            </a:r>
          </a:p>
        </p:txBody>
      </p:sp>
    </p:spTree>
    <p:extLst>
      <p:ext uri="{BB962C8B-B14F-4D97-AF65-F5344CB8AC3E}">
        <p14:creationId xmlns:p14="http://schemas.microsoft.com/office/powerpoint/2010/main" val="409168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52704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err="1"/>
              <a:t>Luoma</a:t>
            </a:r>
            <a:r>
              <a:rPr lang="en-US" dirty="0"/>
              <a:t> et al. (2020), </a:t>
            </a:r>
            <a:r>
              <a:rPr lang="en-US" i="1" dirty="0"/>
              <a:t>Cell</a:t>
            </a:r>
          </a:p>
          <a:p>
            <a:pPr lvl="1"/>
            <a:r>
              <a:rPr lang="en-US" dirty="0"/>
              <a:t>Thomas (2021), </a:t>
            </a:r>
            <a:r>
              <a:rPr lang="en-US" i="1" dirty="0" err="1"/>
              <a:t>bioRxiv</a:t>
            </a:r>
            <a:endParaRPr lang="en-US" dirty="0"/>
          </a:p>
          <a:p>
            <a:endParaRPr lang="en-US" dirty="0"/>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3723834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1B166C76-0AB7-3958-9555-D117D9986300}"/>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1358792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1626383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There are many proposed biomarkers for </a:t>
            </a:r>
            <a:r>
              <a:rPr lang="en-US" dirty="0" err="1"/>
              <a:t>irAE</a:t>
            </a:r>
            <a:r>
              <a:rPr lang="en-US" dirty="0"/>
              <a:t> development, but there exists a need for more </a:t>
            </a:r>
            <a:r>
              <a:rPr lang="en-US" i="1" dirty="0"/>
              <a:t>reliable</a:t>
            </a:r>
            <a:r>
              <a:rPr lang="en-US" dirty="0"/>
              <a:t>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14884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Tree>
    <p:extLst>
      <p:ext uri="{BB962C8B-B14F-4D97-AF65-F5344CB8AC3E}">
        <p14:creationId xmlns:p14="http://schemas.microsoft.com/office/powerpoint/2010/main" val="723384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Autofit/>
          </a:bodyPr>
          <a:lstStyle/>
          <a:p>
            <a:r>
              <a:rPr lang="en-US" sz="2600" dirty="0"/>
              <a:t>T cells proliferate more after ICB (</a:t>
            </a:r>
            <a:r>
              <a:rPr lang="en-US" sz="2600" i="0" u="none" strike="noStrike" dirty="0">
                <a:solidFill>
                  <a:srgbClr val="212121"/>
                </a:solidFill>
                <a:effectLst/>
              </a:rPr>
              <a:t>PMID36787939, PMID36909522, PMID28803728)</a:t>
            </a:r>
            <a:r>
              <a:rPr lang="en-US" sz="2600" dirty="0"/>
              <a:t>, often associated with ICB response (</a:t>
            </a:r>
            <a:r>
              <a:rPr lang="en-US" sz="2600" b="0" i="0" u="none" strike="noStrike" dirty="0">
                <a:solidFill>
                  <a:srgbClr val="212121"/>
                </a:solidFill>
                <a:effectLst/>
              </a:rPr>
              <a:t>PMID33597266, PMID32103181, PMID35863822, PMID25428505, PMID37322116, PMID29599411)</a:t>
            </a:r>
            <a:endParaRPr lang="en-US" sz="2600" dirty="0"/>
          </a:p>
        </p:txBody>
      </p:sp>
      <p:pic>
        <p:nvPicPr>
          <p:cNvPr id="7" name="Picture 6">
            <a:extLst>
              <a:ext uri="{FF2B5EF4-FFF2-40B4-BE49-F238E27FC236}">
                <a16:creationId xmlns:a16="http://schemas.microsoft.com/office/drawing/2014/main" id="{8C844761-0D38-AF73-CD91-824E714B53A3}"/>
              </a:ext>
            </a:extLst>
          </p:cNvPr>
          <p:cNvPicPr>
            <a:picLocks noChangeAspect="1"/>
          </p:cNvPicPr>
          <p:nvPr/>
        </p:nvPicPr>
        <p:blipFill>
          <a:blip r:embed="rId3"/>
          <a:stretch>
            <a:fillRect/>
          </a:stretch>
        </p:blipFill>
        <p:spPr>
          <a:xfrm>
            <a:off x="5727392" y="2880360"/>
            <a:ext cx="6200448" cy="3059668"/>
          </a:xfrm>
          <a:prstGeom prst="rect">
            <a:avLst/>
          </a:prstGeom>
        </p:spPr>
      </p:pic>
      <p:sp>
        <p:nvSpPr>
          <p:cNvPr id="10" name="TextBox 9">
            <a:extLst>
              <a:ext uri="{FF2B5EF4-FFF2-40B4-BE49-F238E27FC236}">
                <a16:creationId xmlns:a16="http://schemas.microsoft.com/office/drawing/2014/main" id="{775562A7-57CC-F773-7E7D-E7EB5A226124}"/>
              </a:ext>
            </a:extLst>
          </p:cNvPr>
          <p:cNvSpPr txBox="1"/>
          <p:nvPr/>
        </p:nvSpPr>
        <p:spPr>
          <a:xfrm>
            <a:off x="9144000" y="6488668"/>
            <a:ext cx="6096000" cy="369332"/>
          </a:xfrm>
          <a:prstGeom prst="rect">
            <a:avLst/>
          </a:prstGeom>
          <a:noFill/>
        </p:spPr>
        <p:txBody>
          <a:bodyPr wrap="square">
            <a:spAutoFit/>
          </a:bodyPr>
          <a:lstStyle/>
          <a:p>
            <a:r>
              <a:rPr lang="en-US" dirty="0"/>
              <a:t>Franken et al. (2024), </a:t>
            </a:r>
            <a:r>
              <a:rPr lang="en-US" i="1" dirty="0"/>
              <a:t>Immunity</a:t>
            </a:r>
          </a:p>
        </p:txBody>
      </p:sp>
      <p:pic>
        <p:nvPicPr>
          <p:cNvPr id="11" name="Picture 10">
            <a:extLst>
              <a:ext uri="{FF2B5EF4-FFF2-40B4-BE49-F238E27FC236}">
                <a16:creationId xmlns:a16="http://schemas.microsoft.com/office/drawing/2014/main" id="{6555D432-5E42-BB00-D34A-945803054B4F}"/>
              </a:ext>
            </a:extLst>
          </p:cNvPr>
          <p:cNvPicPr>
            <a:picLocks noChangeAspect="1"/>
          </p:cNvPicPr>
          <p:nvPr/>
        </p:nvPicPr>
        <p:blipFill>
          <a:blip r:embed="rId4"/>
          <a:stretch>
            <a:fillRect/>
          </a:stretch>
        </p:blipFill>
        <p:spPr>
          <a:xfrm>
            <a:off x="0" y="2458720"/>
            <a:ext cx="5384616" cy="3144520"/>
          </a:xfrm>
          <a:prstGeom prst="rect">
            <a:avLst/>
          </a:prstGeom>
        </p:spPr>
      </p:pic>
      <p:sp>
        <p:nvSpPr>
          <p:cNvPr id="13" name="TextBox 12">
            <a:extLst>
              <a:ext uri="{FF2B5EF4-FFF2-40B4-BE49-F238E27FC236}">
                <a16:creationId xmlns:a16="http://schemas.microsoft.com/office/drawing/2014/main" id="{3F11501D-80F6-0FDB-8493-B645D9106128}"/>
              </a:ext>
            </a:extLst>
          </p:cNvPr>
          <p:cNvSpPr txBox="1"/>
          <p:nvPr/>
        </p:nvSpPr>
        <p:spPr>
          <a:xfrm>
            <a:off x="0" y="6029682"/>
            <a:ext cx="7620000" cy="369332"/>
          </a:xfrm>
          <a:prstGeom prst="rect">
            <a:avLst/>
          </a:prstGeom>
          <a:noFill/>
        </p:spPr>
        <p:txBody>
          <a:bodyPr wrap="square">
            <a:spAutoFit/>
          </a:bodyPr>
          <a:lstStyle/>
          <a:p>
            <a:r>
              <a:rPr lang="en-US" dirty="0"/>
              <a:t>Edwards et al. (2018), </a:t>
            </a:r>
            <a:r>
              <a:rPr lang="en-US" i="1" dirty="0"/>
              <a:t>Clin Cancer Res</a:t>
            </a:r>
          </a:p>
        </p:txBody>
      </p:sp>
    </p:spTree>
    <p:extLst>
      <p:ext uri="{BB962C8B-B14F-4D97-AF65-F5344CB8AC3E}">
        <p14:creationId xmlns:p14="http://schemas.microsoft.com/office/powerpoint/2010/main" val="348497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a:t>T cells infiltrate </a:t>
            </a:r>
            <a:r>
              <a:rPr lang="en-US" dirty="0" err="1"/>
              <a:t>irAE</a:t>
            </a:r>
            <a:r>
              <a:rPr lang="en-US" dirty="0"/>
              <a:t> tissue (PMID37196065, PMID30832716, PMID27806233, PMID37680638)</a:t>
            </a:r>
          </a:p>
        </p:txBody>
      </p:sp>
      <p:sp>
        <p:nvSpPr>
          <p:cNvPr id="9" name="TextBox 8">
            <a:extLst>
              <a:ext uri="{FF2B5EF4-FFF2-40B4-BE49-F238E27FC236}">
                <a16:creationId xmlns:a16="http://schemas.microsoft.com/office/drawing/2014/main" id="{43A91F24-2D02-4D5F-78DD-7B549A594A13}"/>
              </a:ext>
            </a:extLst>
          </p:cNvPr>
          <p:cNvSpPr txBox="1"/>
          <p:nvPr/>
        </p:nvSpPr>
        <p:spPr>
          <a:xfrm>
            <a:off x="8986671" y="6488668"/>
            <a:ext cx="3345018" cy="369332"/>
          </a:xfrm>
          <a:prstGeom prst="rect">
            <a:avLst/>
          </a:prstGeom>
          <a:noFill/>
        </p:spPr>
        <p:txBody>
          <a:bodyPr wrap="none" rtlCol="0">
            <a:spAutoFit/>
          </a:bodyPr>
          <a:lstStyle/>
          <a:p>
            <a:r>
              <a:rPr lang="en-US" dirty="0"/>
              <a:t>Tanaka et al. </a:t>
            </a:r>
            <a:r>
              <a:rPr lang="en-US" i="1" dirty="0" err="1"/>
              <a:t>Commun</a:t>
            </a:r>
            <a:r>
              <a:rPr lang="en-US" i="1" dirty="0"/>
              <a:t> Biol</a:t>
            </a:r>
            <a:r>
              <a:rPr lang="en-US" dirty="0"/>
              <a:t>. 2020</a:t>
            </a:r>
          </a:p>
        </p:txBody>
      </p:sp>
      <p:pic>
        <p:nvPicPr>
          <p:cNvPr id="3" name="Picture 2">
            <a:extLst>
              <a:ext uri="{FF2B5EF4-FFF2-40B4-BE49-F238E27FC236}">
                <a16:creationId xmlns:a16="http://schemas.microsoft.com/office/drawing/2014/main" id="{68C970BB-F499-A34E-AE8B-73596AC0CF7B}"/>
              </a:ext>
            </a:extLst>
          </p:cNvPr>
          <p:cNvPicPr>
            <a:picLocks noChangeAspect="1"/>
          </p:cNvPicPr>
          <p:nvPr/>
        </p:nvPicPr>
        <p:blipFill>
          <a:blip r:embed="rId3"/>
          <a:stretch>
            <a:fillRect/>
          </a:stretch>
        </p:blipFill>
        <p:spPr>
          <a:xfrm>
            <a:off x="1813836" y="1824286"/>
            <a:ext cx="7845019" cy="4569380"/>
          </a:xfrm>
          <a:prstGeom prst="rect">
            <a:avLst/>
          </a:prstGeom>
        </p:spPr>
      </p:pic>
    </p:spTree>
    <p:extLst>
      <p:ext uri="{BB962C8B-B14F-4D97-AF65-F5344CB8AC3E}">
        <p14:creationId xmlns:p14="http://schemas.microsoft.com/office/powerpoint/2010/main" val="200649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5A99E99-7038-FAE3-C58E-7B734664DBF2}"/>
              </a:ext>
            </a:extLst>
          </p:cNvPr>
          <p:cNvPicPr>
            <a:picLocks noChangeAspect="1"/>
          </p:cNvPicPr>
          <p:nvPr/>
        </p:nvPicPr>
        <p:blipFill>
          <a:blip r:embed="rId3"/>
          <a:stretch>
            <a:fillRect/>
          </a:stretch>
        </p:blipFill>
        <p:spPr>
          <a:xfrm>
            <a:off x="1748034" y="4140848"/>
            <a:ext cx="1921916" cy="2502006"/>
          </a:xfrm>
          <a:prstGeom prst="rect">
            <a:avLst/>
          </a:prstGeom>
        </p:spPr>
      </p:pic>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fontScale="90000"/>
          </a:bodyPr>
          <a:lstStyle/>
          <a:p>
            <a:r>
              <a:rPr lang="en-US" dirty="0" err="1"/>
              <a:t>irAEs</a:t>
            </a:r>
            <a:r>
              <a:rPr lang="en-US" dirty="0"/>
              <a:t> associated with T cell proliferation following ICB (</a:t>
            </a:r>
            <a:r>
              <a:rPr lang="en-US" b="0" i="0" u="none" strike="noStrike" dirty="0">
                <a:solidFill>
                  <a:srgbClr val="212121"/>
                </a:solidFill>
                <a:effectLst/>
              </a:rPr>
              <a:t>PMID27698113, PMID35762356, PMID36693381, PMID36173679)</a:t>
            </a:r>
            <a:endParaRPr lang="en-US" dirty="0"/>
          </a:p>
        </p:txBody>
      </p:sp>
      <p:pic>
        <p:nvPicPr>
          <p:cNvPr id="3" name="Picture 2">
            <a:extLst>
              <a:ext uri="{FF2B5EF4-FFF2-40B4-BE49-F238E27FC236}">
                <a16:creationId xmlns:a16="http://schemas.microsoft.com/office/drawing/2014/main" id="{A1CF304E-816E-597A-A19E-47E1789A2D57}"/>
              </a:ext>
            </a:extLst>
          </p:cNvPr>
          <p:cNvPicPr>
            <a:picLocks noChangeAspect="1"/>
          </p:cNvPicPr>
          <p:nvPr/>
        </p:nvPicPr>
        <p:blipFill>
          <a:blip r:embed="rId4"/>
          <a:stretch>
            <a:fillRect/>
          </a:stretch>
        </p:blipFill>
        <p:spPr>
          <a:xfrm>
            <a:off x="0" y="1868100"/>
            <a:ext cx="4876994" cy="2522360"/>
          </a:xfrm>
          <a:prstGeom prst="rect">
            <a:avLst/>
          </a:prstGeom>
        </p:spPr>
      </p:pic>
      <p:sp>
        <p:nvSpPr>
          <p:cNvPr id="7" name="TextBox 6">
            <a:extLst>
              <a:ext uri="{FF2B5EF4-FFF2-40B4-BE49-F238E27FC236}">
                <a16:creationId xmlns:a16="http://schemas.microsoft.com/office/drawing/2014/main" id="{79D5B68C-A75D-C5B8-2C23-4221C84DC90E}"/>
              </a:ext>
            </a:extLst>
          </p:cNvPr>
          <p:cNvSpPr txBox="1"/>
          <p:nvPr/>
        </p:nvSpPr>
        <p:spPr>
          <a:xfrm>
            <a:off x="0" y="6488668"/>
            <a:ext cx="6096000" cy="369332"/>
          </a:xfrm>
          <a:prstGeom prst="rect">
            <a:avLst/>
          </a:prstGeom>
          <a:noFill/>
        </p:spPr>
        <p:txBody>
          <a:bodyPr wrap="square">
            <a:spAutoFit/>
          </a:bodyPr>
          <a:lstStyle/>
          <a:p>
            <a:r>
              <a:rPr lang="en-US" dirty="0"/>
              <a:t>Andrews et al. (2021), </a:t>
            </a:r>
            <a:r>
              <a:rPr lang="en-US" i="1" dirty="0"/>
              <a:t>Nat Med</a:t>
            </a:r>
          </a:p>
        </p:txBody>
      </p:sp>
      <p:pic>
        <p:nvPicPr>
          <p:cNvPr id="12" name="Picture 11">
            <a:extLst>
              <a:ext uri="{FF2B5EF4-FFF2-40B4-BE49-F238E27FC236}">
                <a16:creationId xmlns:a16="http://schemas.microsoft.com/office/drawing/2014/main" id="{CB33309B-5F4D-33FA-AB2D-A34F206C069F}"/>
              </a:ext>
            </a:extLst>
          </p:cNvPr>
          <p:cNvPicPr>
            <a:picLocks noChangeAspect="1"/>
          </p:cNvPicPr>
          <p:nvPr/>
        </p:nvPicPr>
        <p:blipFill>
          <a:blip r:embed="rId5"/>
          <a:stretch>
            <a:fillRect/>
          </a:stretch>
        </p:blipFill>
        <p:spPr>
          <a:xfrm>
            <a:off x="4903764" y="2278711"/>
            <a:ext cx="7288236" cy="3785234"/>
          </a:xfrm>
          <a:prstGeom prst="rect">
            <a:avLst/>
          </a:prstGeom>
        </p:spPr>
      </p:pic>
      <p:sp>
        <p:nvSpPr>
          <p:cNvPr id="15" name="TextBox 14">
            <a:extLst>
              <a:ext uri="{FF2B5EF4-FFF2-40B4-BE49-F238E27FC236}">
                <a16:creationId xmlns:a16="http://schemas.microsoft.com/office/drawing/2014/main" id="{255E2D95-D5FD-5225-DD6B-EEE94289CF3A}"/>
              </a:ext>
            </a:extLst>
          </p:cNvPr>
          <p:cNvSpPr txBox="1"/>
          <p:nvPr/>
        </p:nvSpPr>
        <p:spPr>
          <a:xfrm>
            <a:off x="7355842" y="6488668"/>
            <a:ext cx="6873240" cy="369332"/>
          </a:xfrm>
          <a:prstGeom prst="rect">
            <a:avLst/>
          </a:prstGeom>
          <a:noFill/>
        </p:spPr>
        <p:txBody>
          <a:bodyPr wrap="square">
            <a:spAutoFit/>
          </a:bodyPr>
          <a:lstStyle/>
          <a:p>
            <a:r>
              <a:rPr lang="en-US" dirty="0"/>
              <a:t>van </a:t>
            </a:r>
            <a:r>
              <a:rPr lang="en-US" dirty="0" err="1"/>
              <a:t>Eijs</a:t>
            </a:r>
            <a:r>
              <a:rPr lang="en-US" dirty="0"/>
              <a:t> et al. (2023), </a:t>
            </a:r>
            <a:r>
              <a:rPr lang="en-US" i="1" dirty="0"/>
              <a:t>Cancer Immunol </a:t>
            </a:r>
            <a:r>
              <a:rPr lang="en-US" i="1" dirty="0" err="1"/>
              <a:t>Immunother</a:t>
            </a:r>
            <a:endParaRPr lang="en-US" i="1" dirty="0"/>
          </a:p>
        </p:txBody>
      </p:sp>
      <p:sp>
        <p:nvSpPr>
          <p:cNvPr id="20" name="TextBox 19">
            <a:extLst>
              <a:ext uri="{FF2B5EF4-FFF2-40B4-BE49-F238E27FC236}">
                <a16:creationId xmlns:a16="http://schemas.microsoft.com/office/drawing/2014/main" id="{44A1AD3D-BB1B-F54F-CBD6-7B5D644BEFBE}"/>
              </a:ext>
            </a:extLst>
          </p:cNvPr>
          <p:cNvSpPr txBox="1"/>
          <p:nvPr/>
        </p:nvSpPr>
        <p:spPr>
          <a:xfrm>
            <a:off x="10720443" y="4854905"/>
            <a:ext cx="1471557" cy="646331"/>
          </a:xfrm>
          <a:prstGeom prst="rect">
            <a:avLst/>
          </a:prstGeom>
          <a:noFill/>
        </p:spPr>
        <p:txBody>
          <a:bodyPr wrap="none" rtlCol="0">
            <a:spAutoFit/>
          </a:bodyPr>
          <a:lstStyle/>
          <a:p>
            <a:r>
              <a:rPr lang="en-US" dirty="0" err="1"/>
              <a:t>NOTx</a:t>
            </a:r>
            <a:r>
              <a:rPr lang="en-US" dirty="0"/>
              <a:t>: no </a:t>
            </a:r>
            <a:r>
              <a:rPr lang="en-US" dirty="0" err="1"/>
              <a:t>irAE</a:t>
            </a:r>
            <a:endParaRPr lang="en-US" dirty="0"/>
          </a:p>
          <a:p>
            <a:r>
              <a:rPr lang="en-US" dirty="0"/>
              <a:t>TOX: </a:t>
            </a:r>
            <a:r>
              <a:rPr lang="en-US" dirty="0" err="1"/>
              <a:t>irAE</a:t>
            </a:r>
            <a:endParaRPr lang="en-US" dirty="0"/>
          </a:p>
        </p:txBody>
      </p:sp>
    </p:spTree>
    <p:extLst>
      <p:ext uri="{BB962C8B-B14F-4D97-AF65-F5344CB8AC3E}">
        <p14:creationId xmlns:p14="http://schemas.microsoft.com/office/powerpoint/2010/main" val="3464212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229743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err="1"/>
              <a:t>irAEs</a:t>
            </a:r>
            <a:r>
              <a:rPr lang="en-US" dirty="0"/>
              <a:t> associated with T cell proliferation following ICB (</a:t>
            </a:r>
            <a:r>
              <a:rPr lang="en-US" b="0" i="0" u="none" strike="noStrike" dirty="0">
                <a:solidFill>
                  <a:srgbClr val="212121"/>
                </a:solidFill>
                <a:effectLst/>
              </a:rPr>
              <a:t>PMID27698113, PMID35762356, PMID36693381)</a:t>
            </a:r>
            <a:endParaRPr lang="en-US" dirty="0"/>
          </a:p>
        </p:txBody>
      </p:sp>
      <p:pic>
        <p:nvPicPr>
          <p:cNvPr id="3" name="Picture 2">
            <a:extLst>
              <a:ext uri="{FF2B5EF4-FFF2-40B4-BE49-F238E27FC236}">
                <a16:creationId xmlns:a16="http://schemas.microsoft.com/office/drawing/2014/main" id="{A1CF304E-816E-597A-A19E-47E1789A2D57}"/>
              </a:ext>
            </a:extLst>
          </p:cNvPr>
          <p:cNvPicPr>
            <a:picLocks noChangeAspect="1"/>
          </p:cNvPicPr>
          <p:nvPr/>
        </p:nvPicPr>
        <p:blipFill>
          <a:blip r:embed="rId3"/>
          <a:stretch>
            <a:fillRect/>
          </a:stretch>
        </p:blipFill>
        <p:spPr>
          <a:xfrm>
            <a:off x="0" y="2335920"/>
            <a:ext cx="3527413" cy="1824363"/>
          </a:xfrm>
          <a:prstGeom prst="rect">
            <a:avLst/>
          </a:prstGeom>
        </p:spPr>
      </p:pic>
      <p:sp>
        <p:nvSpPr>
          <p:cNvPr id="7" name="TextBox 6">
            <a:extLst>
              <a:ext uri="{FF2B5EF4-FFF2-40B4-BE49-F238E27FC236}">
                <a16:creationId xmlns:a16="http://schemas.microsoft.com/office/drawing/2014/main" id="{79D5B68C-A75D-C5B8-2C23-4221C84DC90E}"/>
              </a:ext>
            </a:extLst>
          </p:cNvPr>
          <p:cNvSpPr txBox="1"/>
          <p:nvPr/>
        </p:nvSpPr>
        <p:spPr>
          <a:xfrm>
            <a:off x="838200" y="4215660"/>
            <a:ext cx="6096000" cy="369332"/>
          </a:xfrm>
          <a:prstGeom prst="rect">
            <a:avLst/>
          </a:prstGeom>
          <a:noFill/>
        </p:spPr>
        <p:txBody>
          <a:bodyPr wrap="square">
            <a:spAutoFit/>
          </a:bodyPr>
          <a:lstStyle/>
          <a:p>
            <a:r>
              <a:rPr lang="en-US" dirty="0"/>
              <a:t>Andrews et al. (2021), </a:t>
            </a:r>
            <a:r>
              <a:rPr lang="en-US" i="1" dirty="0"/>
              <a:t>Nat Med</a:t>
            </a:r>
          </a:p>
        </p:txBody>
      </p:sp>
      <p:pic>
        <p:nvPicPr>
          <p:cNvPr id="8" name="Picture 7">
            <a:extLst>
              <a:ext uri="{FF2B5EF4-FFF2-40B4-BE49-F238E27FC236}">
                <a16:creationId xmlns:a16="http://schemas.microsoft.com/office/drawing/2014/main" id="{75A99E99-7038-FAE3-C58E-7B734664DBF2}"/>
              </a:ext>
            </a:extLst>
          </p:cNvPr>
          <p:cNvPicPr>
            <a:picLocks noChangeAspect="1"/>
          </p:cNvPicPr>
          <p:nvPr/>
        </p:nvPicPr>
        <p:blipFill>
          <a:blip r:embed="rId4"/>
          <a:stretch>
            <a:fillRect/>
          </a:stretch>
        </p:blipFill>
        <p:spPr>
          <a:xfrm>
            <a:off x="3664124" y="2543963"/>
            <a:ext cx="1241576" cy="1616320"/>
          </a:xfrm>
          <a:prstGeom prst="rect">
            <a:avLst/>
          </a:prstGeom>
        </p:spPr>
      </p:pic>
      <p:pic>
        <p:nvPicPr>
          <p:cNvPr id="9" name="Picture 8">
            <a:extLst>
              <a:ext uri="{FF2B5EF4-FFF2-40B4-BE49-F238E27FC236}">
                <a16:creationId xmlns:a16="http://schemas.microsoft.com/office/drawing/2014/main" id="{3F50EE1E-584F-A84F-2B37-DB9D93A338C5}"/>
              </a:ext>
            </a:extLst>
          </p:cNvPr>
          <p:cNvPicPr>
            <a:picLocks noChangeAspect="1"/>
          </p:cNvPicPr>
          <p:nvPr/>
        </p:nvPicPr>
        <p:blipFill>
          <a:blip r:embed="rId5"/>
          <a:stretch>
            <a:fillRect/>
          </a:stretch>
        </p:blipFill>
        <p:spPr>
          <a:xfrm>
            <a:off x="6492242" y="2443991"/>
            <a:ext cx="5339080" cy="2135632"/>
          </a:xfrm>
          <a:prstGeom prst="rect">
            <a:avLst/>
          </a:prstGeom>
        </p:spPr>
      </p:pic>
      <p:sp>
        <p:nvSpPr>
          <p:cNvPr id="11" name="TextBox 10">
            <a:extLst>
              <a:ext uri="{FF2B5EF4-FFF2-40B4-BE49-F238E27FC236}">
                <a16:creationId xmlns:a16="http://schemas.microsoft.com/office/drawing/2014/main" id="{7C504ABA-D2C6-9152-8966-DA00185578CF}"/>
              </a:ext>
            </a:extLst>
          </p:cNvPr>
          <p:cNvSpPr txBox="1"/>
          <p:nvPr/>
        </p:nvSpPr>
        <p:spPr>
          <a:xfrm>
            <a:off x="7650480" y="4998963"/>
            <a:ext cx="6096000" cy="369332"/>
          </a:xfrm>
          <a:prstGeom prst="rect">
            <a:avLst/>
          </a:prstGeom>
          <a:noFill/>
        </p:spPr>
        <p:txBody>
          <a:bodyPr wrap="square">
            <a:spAutoFit/>
          </a:bodyPr>
          <a:lstStyle/>
          <a:p>
            <a:r>
              <a:rPr lang="en-US" dirty="0" err="1"/>
              <a:t>Subudhi</a:t>
            </a:r>
            <a:r>
              <a:rPr lang="en-US" dirty="0"/>
              <a:t> et al. (2016), </a:t>
            </a:r>
            <a:r>
              <a:rPr lang="en-US" i="1" dirty="0"/>
              <a:t>PNAS</a:t>
            </a:r>
          </a:p>
        </p:txBody>
      </p:sp>
      <p:pic>
        <p:nvPicPr>
          <p:cNvPr id="12" name="Picture 11">
            <a:extLst>
              <a:ext uri="{FF2B5EF4-FFF2-40B4-BE49-F238E27FC236}">
                <a16:creationId xmlns:a16="http://schemas.microsoft.com/office/drawing/2014/main" id="{CB33309B-5F4D-33FA-AB2D-A34F206C069F}"/>
              </a:ext>
            </a:extLst>
          </p:cNvPr>
          <p:cNvPicPr>
            <a:picLocks noChangeAspect="1"/>
          </p:cNvPicPr>
          <p:nvPr/>
        </p:nvPicPr>
        <p:blipFill>
          <a:blip r:embed="rId6"/>
          <a:stretch>
            <a:fillRect/>
          </a:stretch>
        </p:blipFill>
        <p:spPr>
          <a:xfrm>
            <a:off x="5016424" y="5436196"/>
            <a:ext cx="2634056" cy="1368029"/>
          </a:xfrm>
          <a:prstGeom prst="rect">
            <a:avLst/>
          </a:prstGeom>
        </p:spPr>
      </p:pic>
      <p:pic>
        <p:nvPicPr>
          <p:cNvPr id="13" name="Picture 12">
            <a:extLst>
              <a:ext uri="{FF2B5EF4-FFF2-40B4-BE49-F238E27FC236}">
                <a16:creationId xmlns:a16="http://schemas.microsoft.com/office/drawing/2014/main" id="{F8136A05-7B87-B63B-4A16-BB1FC7963285}"/>
              </a:ext>
            </a:extLst>
          </p:cNvPr>
          <p:cNvPicPr>
            <a:picLocks noChangeAspect="1"/>
          </p:cNvPicPr>
          <p:nvPr/>
        </p:nvPicPr>
        <p:blipFill>
          <a:blip r:embed="rId7"/>
          <a:stretch>
            <a:fillRect/>
          </a:stretch>
        </p:blipFill>
        <p:spPr>
          <a:xfrm>
            <a:off x="3618956" y="5466080"/>
            <a:ext cx="1331912" cy="1338145"/>
          </a:xfrm>
          <a:prstGeom prst="rect">
            <a:avLst/>
          </a:prstGeom>
        </p:spPr>
      </p:pic>
      <p:sp>
        <p:nvSpPr>
          <p:cNvPr id="15" name="TextBox 14">
            <a:extLst>
              <a:ext uri="{FF2B5EF4-FFF2-40B4-BE49-F238E27FC236}">
                <a16:creationId xmlns:a16="http://schemas.microsoft.com/office/drawing/2014/main" id="{255E2D95-D5FD-5225-DD6B-EEE94289CF3A}"/>
              </a:ext>
            </a:extLst>
          </p:cNvPr>
          <p:cNvSpPr txBox="1"/>
          <p:nvPr/>
        </p:nvSpPr>
        <p:spPr>
          <a:xfrm>
            <a:off x="6492242" y="6424155"/>
            <a:ext cx="6873240" cy="369332"/>
          </a:xfrm>
          <a:prstGeom prst="rect">
            <a:avLst/>
          </a:prstGeom>
          <a:noFill/>
        </p:spPr>
        <p:txBody>
          <a:bodyPr wrap="square">
            <a:spAutoFit/>
          </a:bodyPr>
          <a:lstStyle/>
          <a:p>
            <a:r>
              <a:rPr lang="en-US" dirty="0"/>
              <a:t>van </a:t>
            </a:r>
            <a:r>
              <a:rPr lang="en-US" dirty="0" err="1"/>
              <a:t>Eijs</a:t>
            </a:r>
            <a:r>
              <a:rPr lang="en-US" dirty="0"/>
              <a:t> et al. (2023), </a:t>
            </a:r>
            <a:r>
              <a:rPr lang="en-US" i="1" dirty="0"/>
              <a:t>Cancer Immunol </a:t>
            </a:r>
            <a:r>
              <a:rPr lang="en-US" i="1" dirty="0" err="1"/>
              <a:t>Immunother</a:t>
            </a:r>
            <a:endParaRPr lang="en-US" i="1" dirty="0"/>
          </a:p>
        </p:txBody>
      </p:sp>
      <p:pic>
        <p:nvPicPr>
          <p:cNvPr id="16" name="Picture 15">
            <a:extLst>
              <a:ext uri="{FF2B5EF4-FFF2-40B4-BE49-F238E27FC236}">
                <a16:creationId xmlns:a16="http://schemas.microsoft.com/office/drawing/2014/main" id="{6568F61F-34CD-26B0-B9BA-5623B2C00C14}"/>
              </a:ext>
            </a:extLst>
          </p:cNvPr>
          <p:cNvPicPr>
            <a:picLocks noChangeAspect="1"/>
          </p:cNvPicPr>
          <p:nvPr/>
        </p:nvPicPr>
        <p:blipFill>
          <a:blip r:embed="rId8"/>
          <a:stretch>
            <a:fillRect/>
          </a:stretch>
        </p:blipFill>
        <p:spPr>
          <a:xfrm>
            <a:off x="0" y="5436196"/>
            <a:ext cx="1231989" cy="1442441"/>
          </a:xfrm>
          <a:prstGeom prst="rect">
            <a:avLst/>
          </a:prstGeom>
        </p:spPr>
      </p:pic>
      <p:pic>
        <p:nvPicPr>
          <p:cNvPr id="17" name="Picture 16">
            <a:extLst>
              <a:ext uri="{FF2B5EF4-FFF2-40B4-BE49-F238E27FC236}">
                <a16:creationId xmlns:a16="http://schemas.microsoft.com/office/drawing/2014/main" id="{29A9C1A9-1C9E-B3BE-F073-7AC533574C43}"/>
              </a:ext>
            </a:extLst>
          </p:cNvPr>
          <p:cNvPicPr>
            <a:picLocks noChangeAspect="1"/>
          </p:cNvPicPr>
          <p:nvPr/>
        </p:nvPicPr>
        <p:blipFill>
          <a:blip r:embed="rId9"/>
          <a:stretch>
            <a:fillRect/>
          </a:stretch>
        </p:blipFill>
        <p:spPr>
          <a:xfrm>
            <a:off x="1297545" y="5466080"/>
            <a:ext cx="1231989" cy="1441307"/>
          </a:xfrm>
          <a:prstGeom prst="rect">
            <a:avLst/>
          </a:prstGeom>
        </p:spPr>
      </p:pic>
      <p:sp>
        <p:nvSpPr>
          <p:cNvPr id="19" name="TextBox 18">
            <a:extLst>
              <a:ext uri="{FF2B5EF4-FFF2-40B4-BE49-F238E27FC236}">
                <a16:creationId xmlns:a16="http://schemas.microsoft.com/office/drawing/2014/main" id="{D0CDDA02-DE3E-4E51-4F1E-A39CD937A5A4}"/>
              </a:ext>
            </a:extLst>
          </p:cNvPr>
          <p:cNvSpPr txBox="1"/>
          <p:nvPr/>
        </p:nvSpPr>
        <p:spPr>
          <a:xfrm>
            <a:off x="20319" y="5052034"/>
            <a:ext cx="6873240" cy="369332"/>
          </a:xfrm>
          <a:prstGeom prst="rect">
            <a:avLst/>
          </a:prstGeom>
          <a:noFill/>
        </p:spPr>
        <p:txBody>
          <a:bodyPr wrap="square">
            <a:spAutoFit/>
          </a:bodyPr>
          <a:lstStyle/>
          <a:p>
            <a:r>
              <a:rPr lang="en-US" dirty="0"/>
              <a:t>Nahar et al. (2022), JCI Insight</a:t>
            </a:r>
          </a:p>
        </p:txBody>
      </p:sp>
    </p:spTree>
    <p:extLst>
      <p:ext uri="{BB962C8B-B14F-4D97-AF65-F5344CB8AC3E}">
        <p14:creationId xmlns:p14="http://schemas.microsoft.com/office/powerpoint/2010/main" val="1287473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75FE-4C2B-A920-50AD-6A0CAEBA9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C3F92-E857-56EF-7134-18D62248FBA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EA122DAA-3BAA-9289-6BA6-FAD75591C074}"/>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078226B9-EA58-0EC9-1121-50807405AD84}"/>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239233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Different organ </a:t>
            </a:r>
            <a:r>
              <a:rPr lang="en-US" dirty="0" err="1"/>
              <a:t>irAEs</a:t>
            </a:r>
            <a:r>
              <a:rPr lang="en-US" dirty="0"/>
              <a:t> may have different driving cell types (</a:t>
            </a:r>
            <a:r>
              <a:rPr lang="en-US" b="0" i="0" u="none" strike="noStrike" dirty="0">
                <a:solidFill>
                  <a:srgbClr val="212121"/>
                </a:solidFill>
                <a:effectLst/>
              </a:rPr>
              <a:t>PMID38357008)</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300141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2727325"/>
            <a:ext cx="10515600" cy="1325563"/>
          </a:xfrm>
        </p:spPr>
        <p:txBody>
          <a:bodyPr>
            <a:normAutofit fontScale="90000"/>
          </a:bodyPr>
          <a:lstStyle/>
          <a:p>
            <a:r>
              <a:rPr lang="en-US" dirty="0"/>
              <a:t>Goal: investigate relationship between T cell subtype abundances and </a:t>
            </a:r>
            <a:r>
              <a:rPr lang="en-US" dirty="0" err="1"/>
              <a:t>irAE</a:t>
            </a:r>
            <a:r>
              <a:rPr lang="en-US" dirty="0"/>
              <a:t> development across multiple (colitis) datasets</a:t>
            </a:r>
          </a:p>
        </p:txBody>
      </p:sp>
    </p:spTree>
    <p:extLst>
      <p:ext uri="{BB962C8B-B14F-4D97-AF65-F5344CB8AC3E}">
        <p14:creationId xmlns:p14="http://schemas.microsoft.com/office/powerpoint/2010/main" val="96057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959753" y="1799295"/>
            <a:ext cx="8793847" cy="4985799"/>
          </a:xfrm>
          <a:prstGeom prst="rect">
            <a:avLst/>
          </a:prstGeom>
        </p:spPr>
      </p:pic>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a:bodyPr>
          <a:lstStyle/>
          <a:p>
            <a:r>
              <a:rPr lang="en-US" dirty="0"/>
              <a:t>Main CD4 abundance conclusions: cycling, effector CD4s up in colitis tissue, </a:t>
            </a:r>
            <a:r>
              <a:rPr lang="en-US" dirty="0" err="1"/>
              <a:t>Trms</a:t>
            </a:r>
            <a:r>
              <a:rPr lang="en-US" dirty="0"/>
              <a:t> down</a:t>
            </a:r>
          </a:p>
        </p:txBody>
      </p:sp>
      <p:sp>
        <p:nvSpPr>
          <p:cNvPr id="4" name="TextBox 3">
            <a:extLst>
              <a:ext uri="{FF2B5EF4-FFF2-40B4-BE49-F238E27FC236}">
                <a16:creationId xmlns:a16="http://schemas.microsoft.com/office/drawing/2014/main" id="{D95935D2-00F5-6ACE-9FD5-2F5079D01220}"/>
              </a:ext>
            </a:extLst>
          </p:cNvPr>
          <p:cNvSpPr txBox="1"/>
          <p:nvPr/>
        </p:nvSpPr>
        <p:spPr>
          <a:xfrm>
            <a:off x="9753600" y="6488668"/>
            <a:ext cx="6096000" cy="369332"/>
          </a:xfrm>
          <a:prstGeom prst="rect">
            <a:avLst/>
          </a:prstGeom>
          <a:noFill/>
        </p:spPr>
        <p:txBody>
          <a:bodyPr wrap="square">
            <a:spAutoFit/>
          </a:bodyPr>
          <a:lstStyle/>
          <a:p>
            <a:r>
              <a:rPr lang="en-US" dirty="0" err="1"/>
              <a:t>Luoma</a:t>
            </a:r>
            <a:r>
              <a:rPr lang="en-US" dirty="0"/>
              <a:t> et al. (2020), </a:t>
            </a:r>
            <a:r>
              <a:rPr lang="en-US" i="1" dirty="0"/>
              <a:t>Cell</a:t>
            </a:r>
            <a:endParaRPr lang="en-US" dirty="0"/>
          </a:p>
        </p:txBody>
      </p:sp>
    </p:spTree>
    <p:extLst>
      <p:ext uri="{BB962C8B-B14F-4D97-AF65-F5344CB8AC3E}">
        <p14:creationId xmlns:p14="http://schemas.microsoft.com/office/powerpoint/2010/main" val="36079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7684-791E-B930-0E9E-23D609120EC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5446BFD-D324-7489-1377-2473366A96C8}"/>
              </a:ext>
            </a:extLst>
          </p:cNvPr>
          <p:cNvPicPr>
            <a:picLocks noChangeAspect="1"/>
          </p:cNvPicPr>
          <p:nvPr/>
        </p:nvPicPr>
        <p:blipFill>
          <a:blip r:embed="rId3"/>
          <a:stretch>
            <a:fillRect/>
          </a:stretch>
        </p:blipFill>
        <p:spPr>
          <a:xfrm>
            <a:off x="0" y="4965698"/>
            <a:ext cx="7772400" cy="1973726"/>
          </a:xfrm>
          <a:prstGeom prst="rect">
            <a:avLst/>
          </a:prstGeom>
        </p:spPr>
      </p:pic>
      <p:pic>
        <p:nvPicPr>
          <p:cNvPr id="8" name="Picture 7">
            <a:extLst>
              <a:ext uri="{FF2B5EF4-FFF2-40B4-BE49-F238E27FC236}">
                <a16:creationId xmlns:a16="http://schemas.microsoft.com/office/drawing/2014/main" id="{BDD9FD67-D493-AAA8-FB13-40307430EE69}"/>
              </a:ext>
            </a:extLst>
          </p:cNvPr>
          <p:cNvPicPr>
            <a:picLocks noChangeAspect="1"/>
          </p:cNvPicPr>
          <p:nvPr/>
        </p:nvPicPr>
        <p:blipFill>
          <a:blip r:embed="rId4"/>
          <a:stretch>
            <a:fillRect/>
          </a:stretch>
        </p:blipFill>
        <p:spPr>
          <a:xfrm>
            <a:off x="987973" y="91440"/>
            <a:ext cx="7026166" cy="5099236"/>
          </a:xfrm>
          <a:prstGeom prst="rect">
            <a:avLst/>
          </a:prstGeom>
        </p:spPr>
      </p:pic>
      <p:sp>
        <p:nvSpPr>
          <p:cNvPr id="5" name="TextBox 4">
            <a:extLst>
              <a:ext uri="{FF2B5EF4-FFF2-40B4-BE49-F238E27FC236}">
                <a16:creationId xmlns:a16="http://schemas.microsoft.com/office/drawing/2014/main" id="{2D7EDAE1-FAD1-F2CD-ED3A-0DFC4875020C}"/>
              </a:ext>
            </a:extLst>
          </p:cNvPr>
          <p:cNvSpPr txBox="1"/>
          <p:nvPr/>
        </p:nvSpPr>
        <p:spPr>
          <a:xfrm>
            <a:off x="8176507" y="3532108"/>
            <a:ext cx="3639573" cy="923330"/>
          </a:xfrm>
          <a:prstGeom prst="rect">
            <a:avLst/>
          </a:prstGeom>
          <a:noFill/>
        </p:spPr>
        <p:txBody>
          <a:bodyPr wrap="square" rtlCol="0">
            <a:spAutoFit/>
          </a:bodyPr>
          <a:lstStyle/>
          <a:p>
            <a:r>
              <a:rPr lang="en-US" dirty="0"/>
              <a:t>Colon tissue from melanoma/lung cancer patients treated with PD-1 blockade (or combo)</a:t>
            </a:r>
          </a:p>
        </p:txBody>
      </p:sp>
    </p:spTree>
    <p:extLst>
      <p:ext uri="{BB962C8B-B14F-4D97-AF65-F5344CB8AC3E}">
        <p14:creationId xmlns:p14="http://schemas.microsoft.com/office/powerpoint/2010/main" val="1296635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7684-791E-B930-0E9E-23D609120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D722A-1701-7CC5-C2C2-A329E53392BC}"/>
              </a:ext>
            </a:extLst>
          </p:cNvPr>
          <p:cNvSpPr>
            <a:spLocks noGrp="1"/>
          </p:cNvSpPr>
          <p:nvPr>
            <p:ph type="title"/>
          </p:nvPr>
        </p:nvSpPr>
        <p:spPr>
          <a:xfrm>
            <a:off x="838200" y="593725"/>
            <a:ext cx="10376338" cy="1325563"/>
          </a:xfrm>
        </p:spPr>
        <p:txBody>
          <a:bodyPr>
            <a:normAutofit/>
          </a:bodyPr>
          <a:lstStyle/>
          <a:p>
            <a:r>
              <a:rPr lang="en-US" dirty="0"/>
              <a:t>Main CD4 abundance conclusion: Tregs up in colitis tissue</a:t>
            </a:r>
          </a:p>
        </p:txBody>
      </p:sp>
      <p:pic>
        <p:nvPicPr>
          <p:cNvPr id="3" name="Picture 2">
            <a:extLst>
              <a:ext uri="{FF2B5EF4-FFF2-40B4-BE49-F238E27FC236}">
                <a16:creationId xmlns:a16="http://schemas.microsoft.com/office/drawing/2014/main" id="{F9055246-FA7D-3D8B-53EE-9A61F288CEC0}"/>
              </a:ext>
            </a:extLst>
          </p:cNvPr>
          <p:cNvPicPr>
            <a:picLocks noChangeAspect="1"/>
          </p:cNvPicPr>
          <p:nvPr/>
        </p:nvPicPr>
        <p:blipFill>
          <a:blip r:embed="rId3"/>
          <a:stretch>
            <a:fillRect/>
          </a:stretch>
        </p:blipFill>
        <p:spPr>
          <a:xfrm>
            <a:off x="0" y="2461452"/>
            <a:ext cx="12029119" cy="2477261"/>
          </a:xfrm>
          <a:prstGeom prst="rect">
            <a:avLst/>
          </a:prstGeom>
        </p:spPr>
      </p:pic>
      <p:sp>
        <p:nvSpPr>
          <p:cNvPr id="6" name="TextBox 5">
            <a:extLst>
              <a:ext uri="{FF2B5EF4-FFF2-40B4-BE49-F238E27FC236}">
                <a16:creationId xmlns:a16="http://schemas.microsoft.com/office/drawing/2014/main" id="{ACEEA385-8C30-0505-CBA1-13C41A30947F}"/>
              </a:ext>
            </a:extLst>
          </p:cNvPr>
          <p:cNvSpPr txBox="1"/>
          <p:nvPr/>
        </p:nvSpPr>
        <p:spPr>
          <a:xfrm>
            <a:off x="9895840" y="6488668"/>
            <a:ext cx="6096000" cy="369332"/>
          </a:xfrm>
          <a:prstGeom prst="rect">
            <a:avLst/>
          </a:prstGeom>
          <a:noFill/>
        </p:spPr>
        <p:txBody>
          <a:bodyPr wrap="square">
            <a:spAutoFit/>
          </a:bodyPr>
          <a:lstStyle/>
          <a:p>
            <a:r>
              <a:rPr lang="en-US" dirty="0"/>
              <a:t>Thomas (2021), </a:t>
            </a:r>
            <a:r>
              <a:rPr lang="en-US" i="1" dirty="0" err="1"/>
              <a:t>bioRxiv</a:t>
            </a:r>
            <a:endParaRPr lang="en-US" i="1" dirty="0"/>
          </a:p>
        </p:txBody>
      </p:sp>
    </p:spTree>
    <p:extLst>
      <p:ext uri="{BB962C8B-B14F-4D97-AF65-F5344CB8AC3E}">
        <p14:creationId xmlns:p14="http://schemas.microsoft.com/office/powerpoint/2010/main" val="278152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Methods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064760" cy="4583112"/>
          </a:xfrm>
        </p:spPr>
        <p:txBody>
          <a:bodyPr>
            <a:normAutofit/>
          </a:bodyPr>
          <a:lstStyle/>
          <a:p>
            <a:pPr marL="514350" indent="-514350">
              <a:buFont typeface="+mj-lt"/>
              <a:buAutoNum type="arabicPeriod"/>
            </a:pPr>
            <a:r>
              <a:rPr lang="en-US" dirty="0"/>
              <a:t>Quality control</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p:txBody>
      </p:sp>
      <p:pic>
        <p:nvPicPr>
          <p:cNvPr id="10" name="Picture 9">
            <a:extLst>
              <a:ext uri="{FF2B5EF4-FFF2-40B4-BE49-F238E27FC236}">
                <a16:creationId xmlns:a16="http://schemas.microsoft.com/office/drawing/2014/main" id="{9AB34D24-268F-04BD-2CBA-8F05A248CE89}"/>
              </a:ext>
            </a:extLst>
          </p:cNvPr>
          <p:cNvPicPr>
            <a:picLocks noChangeAspect="1"/>
          </p:cNvPicPr>
          <p:nvPr/>
        </p:nvPicPr>
        <p:blipFill>
          <a:blip r:embed="rId3"/>
          <a:stretch>
            <a:fillRect/>
          </a:stretch>
        </p:blipFill>
        <p:spPr>
          <a:xfrm>
            <a:off x="6517938" y="418125"/>
            <a:ext cx="4660488" cy="2813505"/>
          </a:xfrm>
          <a:prstGeom prst="rect">
            <a:avLst/>
          </a:prstGeom>
        </p:spPr>
      </p:pic>
      <p:sp>
        <p:nvSpPr>
          <p:cNvPr id="11" name="Rectangle 10">
            <a:extLst>
              <a:ext uri="{FF2B5EF4-FFF2-40B4-BE49-F238E27FC236}">
                <a16:creationId xmlns:a16="http://schemas.microsoft.com/office/drawing/2014/main" id="{639D1EB6-54E2-FF2B-D0A2-B63DD5BA5787}"/>
              </a:ext>
            </a:extLst>
          </p:cNvPr>
          <p:cNvSpPr/>
          <p:nvPr/>
        </p:nvSpPr>
        <p:spPr>
          <a:xfrm>
            <a:off x="8022899" y="203375"/>
            <a:ext cx="2054837" cy="5299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3" name="TextBox 12">
            <a:extLst>
              <a:ext uri="{FF2B5EF4-FFF2-40B4-BE49-F238E27FC236}">
                <a16:creationId xmlns:a16="http://schemas.microsoft.com/office/drawing/2014/main" id="{79DE9861-7EE7-F7DB-87CE-6A8CAC526818}"/>
              </a:ext>
            </a:extLst>
          </p:cNvPr>
          <p:cNvSpPr txBox="1"/>
          <p:nvPr/>
        </p:nvSpPr>
        <p:spPr>
          <a:xfrm>
            <a:off x="9769136" y="6488668"/>
            <a:ext cx="6192520" cy="369332"/>
          </a:xfrm>
          <a:prstGeom prst="rect">
            <a:avLst/>
          </a:prstGeom>
          <a:noFill/>
        </p:spPr>
        <p:txBody>
          <a:bodyPr wrap="square">
            <a:spAutoFit/>
          </a:bodyPr>
          <a:lstStyle/>
          <a:p>
            <a:r>
              <a:rPr lang="en-US" dirty="0" err="1"/>
              <a:t>Luoma</a:t>
            </a:r>
            <a:r>
              <a:rPr lang="en-US" dirty="0"/>
              <a:t> et al. (2020), </a:t>
            </a:r>
            <a:r>
              <a:rPr lang="en-US" i="1" dirty="0"/>
              <a:t>Cell</a:t>
            </a:r>
            <a:endParaRPr lang="en-US" dirty="0"/>
          </a:p>
        </p:txBody>
      </p:sp>
      <p:pic>
        <p:nvPicPr>
          <p:cNvPr id="14" name="Picture 13">
            <a:extLst>
              <a:ext uri="{FF2B5EF4-FFF2-40B4-BE49-F238E27FC236}">
                <a16:creationId xmlns:a16="http://schemas.microsoft.com/office/drawing/2014/main" id="{1138EEB6-0156-660E-06DB-9AF99F1D1832}"/>
              </a:ext>
            </a:extLst>
          </p:cNvPr>
          <p:cNvPicPr>
            <a:picLocks noChangeAspect="1"/>
          </p:cNvPicPr>
          <p:nvPr/>
        </p:nvPicPr>
        <p:blipFill>
          <a:blip r:embed="rId4"/>
          <a:stretch>
            <a:fillRect/>
          </a:stretch>
        </p:blipFill>
        <p:spPr>
          <a:xfrm>
            <a:off x="6321583" y="3139440"/>
            <a:ext cx="4856843" cy="2962179"/>
          </a:xfrm>
          <a:prstGeom prst="rect">
            <a:avLst/>
          </a:prstGeom>
        </p:spPr>
      </p:pic>
      <p:sp>
        <p:nvSpPr>
          <p:cNvPr id="16" name="TextBox 15">
            <a:extLst>
              <a:ext uri="{FF2B5EF4-FFF2-40B4-BE49-F238E27FC236}">
                <a16:creationId xmlns:a16="http://schemas.microsoft.com/office/drawing/2014/main" id="{58896D89-E8AA-1C0E-D0A6-69686D48B3A0}"/>
              </a:ext>
            </a:extLst>
          </p:cNvPr>
          <p:cNvSpPr txBox="1"/>
          <p:nvPr/>
        </p:nvSpPr>
        <p:spPr>
          <a:xfrm>
            <a:off x="6517937" y="6079609"/>
            <a:ext cx="5064760" cy="369332"/>
          </a:xfrm>
          <a:prstGeom prst="rect">
            <a:avLst/>
          </a:prstGeom>
          <a:noFill/>
        </p:spPr>
        <p:txBody>
          <a:bodyPr wrap="square" rtlCol="0">
            <a:spAutoFit/>
          </a:bodyPr>
          <a:lstStyle/>
          <a:p>
            <a:r>
              <a:rPr lang="en-US" dirty="0"/>
              <a:t>CD69, CD49a, CD101, CD103 markers used for </a:t>
            </a:r>
            <a:r>
              <a:rPr lang="en-US" dirty="0" err="1"/>
              <a:t>Trms</a:t>
            </a:r>
            <a:endParaRPr lang="en-US" dirty="0"/>
          </a:p>
        </p:txBody>
      </p:sp>
    </p:spTree>
    <p:extLst>
      <p:ext uri="{BB962C8B-B14F-4D97-AF65-F5344CB8AC3E}">
        <p14:creationId xmlns:p14="http://schemas.microsoft.com/office/powerpoint/2010/main" val="205175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16077</TotalTime>
  <Words>3183</Words>
  <Application>Microsoft Macintosh PowerPoint</Application>
  <PresentationFormat>Widescreen</PresentationFormat>
  <Paragraphs>273</Paragraphs>
  <Slides>23</Slides>
  <Notes>23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AdvPSA183</vt:lpstr>
      <vt:lpstr>Aptos</vt:lpstr>
      <vt:lpstr>Arial</vt:lpstr>
      <vt:lpstr>ArialMT</vt:lpstr>
      <vt:lpstr>Calibri</vt:lpstr>
      <vt:lpstr>Calibri Light</vt:lpstr>
      <vt:lpstr>Cambria</vt:lpstr>
      <vt:lpstr>ElsevierGulliver</vt:lpstr>
      <vt:lpstr>Harding</vt:lpstr>
      <vt:lpstr>Lato</vt:lpstr>
      <vt:lpstr>Menlo</vt:lpstr>
      <vt:lpstr>Merriweather</vt:lpstr>
      <vt:lpstr>Roboto</vt:lpstr>
      <vt:lpstr>Söhne</vt:lpstr>
      <vt:lpstr>Wingdings</vt:lpstr>
      <vt:lpstr>Office Theme</vt:lpstr>
      <vt:lpstr>NCI update: T cell proliferation &amp; irAEs</vt:lpstr>
      <vt:lpstr>irAEs associated with T cell proliferation following ICB (PMID27698113, PMID35762356, PMID36693381, PMID36173679)</vt:lpstr>
      <vt:lpstr>Different organ irAEs may have different driving cell types (PMID38357008)</vt:lpstr>
      <vt:lpstr>Goal: investigate relationship between T cell subtype abundances and irAE development across multiple (colitis) datasets</vt:lpstr>
      <vt:lpstr>PowerPoint Presentation</vt:lpstr>
      <vt:lpstr>Main CD4 abundance conclusions: cycling, effector CD4s up in colitis tissue, Trms down</vt:lpstr>
      <vt:lpstr>PowerPoint Presentation</vt:lpstr>
      <vt:lpstr>Main CD4 abundance conclusion: Tregs up in colitis tissue</vt:lpstr>
      <vt:lpstr>Methods</vt:lpstr>
      <vt:lpstr>More proliferating CD4s and fewer CD4 TEMs in colitis tissue, ~consistent across two colitis datasets</vt:lpstr>
      <vt:lpstr>Conclusions</vt:lpstr>
      <vt:lpstr>Next steps</vt:lpstr>
      <vt:lpstr>Acknowledgements</vt:lpstr>
      <vt:lpstr>irAEs are rather common and can be severe</vt:lpstr>
      <vt:lpstr>PowerPoint Presentation</vt:lpstr>
      <vt:lpstr>Pre-therapy data generally struggle to reliably predict irAE risk</vt:lpstr>
      <vt:lpstr>There are many proposed biomarkers for irAE development, but there exists a need for more reliable irAE prediction</vt:lpstr>
      <vt:lpstr>T cells proliferate more after ICB (PMID36787939, PMID36909522, PMID28803728), often associated with ICB response (PMID33597266, PMID32103181, PMID35863822, PMID25428505, PMID37322116, PMID29599411)</vt:lpstr>
      <vt:lpstr>T cells infiltrate irAE tissue (PMID37196065, PMID30832716, PMID27806233, PMID37680638)</vt:lpstr>
      <vt:lpstr>Possible mechanisms driving irAEs</vt:lpstr>
      <vt:lpstr>irAEs associated with T cell proliferation following ICB (PMID27698113, PMID35762356, PMID36693381)</vt:lpstr>
      <vt:lpstr>PD-1 and CTLA-4 blockade induce distinct responses despite both converging on Akt signaling</vt:lpstr>
      <vt:lpstr>irAEs vs. autoimmune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2967</cp:revision>
  <dcterms:created xsi:type="dcterms:W3CDTF">2023-09-15T17:40:02Z</dcterms:created>
  <dcterms:modified xsi:type="dcterms:W3CDTF">2024-03-14T17:04:02Z</dcterms:modified>
</cp:coreProperties>
</file>